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4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_rels/slideLayout3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48.xml.rels" ContentType="application/vnd.openxmlformats-package.relationships+xml"/>
  <Override PartName="/ppt/_rels/presentation.xml.rels" ContentType="application/vnd.openxmlformats-package.relationshi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21.xml" ContentType="application/vnd.openxmlformats-officedocument.presentationml.slide+xml"/>
  <Override PartName="/ppt/slides/slide4.xml" ContentType="application/vnd.openxmlformats-officedocument.presentationml.slide+xml"/>
  <Override PartName="/ppt/slides/slide22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23.xml" ContentType="application/vnd.openxmlformats-officedocument.presentationml.slide+xml"/>
  <Override PartName="/ppt/slides/slide7.xml" ContentType="application/vnd.openxmlformats-officedocument.presentationml.slide+xml"/>
  <Override PartName="/ppt/slides/slide24.xml" ContentType="application/vnd.openxmlformats-officedocument.presentationml.slide+xml"/>
  <Override PartName="/ppt/slides/slide8.xml" ContentType="application/vnd.openxmlformats-officedocument.presentationml.slide+xml"/>
  <Override PartName="/ppt/slides/slide25.xml" ContentType="application/vnd.openxmlformats-officedocument.presentationml.slide+xml"/>
  <Override PartName="/ppt/slides/slide9.xml" ContentType="application/vnd.openxmlformats-officedocument.presentationml.slide+xml"/>
  <Override PartName="/ppt/slides/slide26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_rels/slide1.xml.rels" ContentType="application/vnd.openxmlformats-package.relationships+xml"/>
  <Override PartName="/ppt/slides/_rels/slide22.xml.rels" ContentType="application/vnd.openxmlformats-package.relationships+xml"/>
  <Override PartName="/ppt/slides/_rels/slide2.xml.rels" ContentType="application/vnd.openxmlformats-package.relationships+xml"/>
  <Override PartName="/ppt/slides/_rels/slide20.xml.rels" ContentType="application/vnd.openxmlformats-package.relationships+xml"/>
  <Override PartName="/ppt/slides/_rels/slide3.xml.rels" ContentType="application/vnd.openxmlformats-package.relationships+xml"/>
  <Override PartName="/ppt/slides/_rels/slide21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23.xml.rels" ContentType="application/vnd.openxmlformats-package.relationships+xml"/>
  <Override PartName="/ppt/slides/_rels/slide6.xml.rels" ContentType="application/vnd.openxmlformats-package.relationships+xml"/>
  <Override PartName="/ppt/slides/_rels/slide24.xml.rels" ContentType="application/vnd.openxmlformats-package.relationships+xml"/>
  <Override PartName="/ppt/slides/_rels/slide7.xml.rels" ContentType="application/vnd.openxmlformats-package.relationships+xml"/>
  <Override PartName="/ppt/slides/_rels/slide25.xml.rels" ContentType="application/vnd.openxmlformats-package.relationships+xml"/>
  <Override PartName="/ppt/slides/_rels/slide8.xml.rels" ContentType="application/vnd.openxmlformats-package.relationships+xml"/>
  <Override PartName="/ppt/slides/_rels/slide26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  <Override PartName="/ppt/slides/_rels/slide27.xml.rels" ContentType="application/vnd.openxmlformats-package.relationships+xml"/>
  <Override PartName="/ppt/slides/_rels/slide28.xml.rels" ContentType="application/vnd.openxmlformats-package.relationships+xml"/>
  <Override PartName="/ppt/presProps.xml" ContentType="application/vnd.openxmlformats-officedocument.presentationml.presProps+xml"/>
  <Override PartName="/ppt/media/image57.png" ContentType="image/png"/>
  <Override PartName="/ppt/media/image1.png" ContentType="image/png"/>
  <Override PartName="/ppt/media/image58.png" ContentType="image/png"/>
  <Override PartName="/ppt/media/image2.png" ContentType="image/png"/>
  <Override PartName="/ppt/media/image59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media/image7.png" ContentType="image/png"/>
  <Override PartName="/ppt/media/image8.png" ContentType="image/png"/>
  <Override PartName="/ppt/media/image9.png" ContentType="image/png"/>
  <Override PartName="/ppt/media/image10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35.jpeg" ContentType="image/jpeg"/>
  <Override PartName="/ppt/media/image16.png" ContentType="image/png"/>
  <Override PartName="/ppt/media/image17.png" ContentType="image/png"/>
  <Override PartName="/ppt/media/image18.png" ContentType="image/png"/>
  <Override PartName="/ppt/media/image19.png" ContentType="image/png"/>
  <Override PartName="/ppt/media/image20.png" ContentType="image/png"/>
  <Override PartName="/ppt/media/image21.png" ContentType="image/png"/>
  <Override PartName="/ppt/media/image22.png" ContentType="image/png"/>
  <Override PartName="/ppt/media/image23.png" ContentType="image/png"/>
  <Override PartName="/ppt/media/image24.png" ContentType="image/png"/>
  <Override PartName="/ppt/media/image25.png" ContentType="image/png"/>
  <Override PartName="/ppt/media/image26.png" ContentType="image/png"/>
  <Override PartName="/ppt/media/image27.png" ContentType="image/png"/>
  <Override PartName="/ppt/media/image28.png" ContentType="image/png"/>
  <Override PartName="/ppt/media/image29.png" ContentType="image/png"/>
  <Override PartName="/ppt/media/image30.png" ContentType="image/png"/>
  <Override PartName="/ppt/media/image31.png" ContentType="image/png"/>
  <Override PartName="/ppt/media/image32.png" ContentType="image/png"/>
  <Override PartName="/ppt/media/image33.png" ContentType="image/png"/>
  <Override PartName="/ppt/media/image34.png" ContentType="image/png"/>
  <Override PartName="/ppt/media/image36.png" ContentType="image/png"/>
  <Override PartName="/ppt/media/image37.png" ContentType="image/png"/>
  <Override PartName="/ppt/media/image38.png" ContentType="image/png"/>
  <Override PartName="/ppt/media/image54.jpeg" ContentType="image/jpeg"/>
  <Override PartName="/ppt/media/image39.png" ContentType="image/png"/>
  <Override PartName="/ppt/media/image40.png" ContentType="image/png"/>
  <Override PartName="/ppt/media/image41.png" ContentType="image/png"/>
  <Override PartName="/ppt/media/image42.png" ContentType="image/png"/>
  <Override PartName="/ppt/media/image43.png" ContentType="image/png"/>
  <Override PartName="/ppt/media/image44.png" ContentType="image/png"/>
  <Override PartName="/ppt/media/image45.png" ContentType="image/png"/>
  <Override PartName="/ppt/media/image46.png" ContentType="image/png"/>
  <Override PartName="/ppt/media/image47.png" ContentType="image/png"/>
  <Override PartName="/ppt/media/image48.png" ContentType="image/png"/>
  <Override PartName="/ppt/media/image49.png" ContentType="image/png"/>
  <Override PartName="/ppt/media/image50.png" ContentType="image/png"/>
  <Override PartName="/ppt/media/image51.png" ContentType="image/png"/>
  <Override PartName="/ppt/media/image52.png" ContentType="image/png"/>
  <Override PartName="/ppt/media/image53.png" ContentType="image/png"/>
  <Override PartName="/ppt/media/image55.png" ContentType="image/png"/>
  <Override PartName="/ppt/media/image56.png" ContentType="image/pn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</p:sldIdLst>
  <p:sldSz cx="10080625" cy="567055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dt" idx="2"/>
          </p:nvPr>
        </p:nvSpPr>
        <p:spPr/>
        <p:txBody>
          <a:bodyPr/>
          <a:p>
            <a:r>
              <a:rPr lang="fr-CH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CH" sz="4400" spc="-1" strike="noStrike"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dt" idx="2"/>
          </p:nvPr>
        </p:nvSpPr>
        <p:spPr/>
        <p:txBody>
          <a:bodyPr/>
          <a:p>
            <a:r>
              <a:rPr lang="fr-CH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CH" sz="4400" spc="-1" strike="noStrike"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34" name="PlaceHolder 5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dt" idx="2"/>
          </p:nvPr>
        </p:nvSpPr>
        <p:spPr/>
        <p:txBody>
          <a:bodyPr/>
          <a:p>
            <a:r>
              <a:rPr lang="fr-CH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CH" sz="4400" spc="-1" strike="noStrike">
              <a:latin typeface="Arial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40" name="PlaceHolder 6"/>
          <p:cNvSpPr>
            <a:spLocks noGrp="1"/>
          </p:cNvSpPr>
          <p:nvPr>
            <p:ph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41" name="PlaceHolder 7"/>
          <p:cNvSpPr>
            <a:spLocks noGrp="1"/>
          </p:cNvSpPr>
          <p:nvPr>
            <p:ph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dt" idx="2"/>
          </p:nvPr>
        </p:nvSpPr>
        <p:spPr/>
        <p:txBody>
          <a:bodyPr/>
          <a:p>
            <a:r>
              <a:rPr lang="fr-CH"/>
              <a:t/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fr-CH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CH" sz="4400" spc="-1" strike="noStrike"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CH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fr-CH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CH" sz="4400" spc="-1" strike="noStrike"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fr-CH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CH" sz="4400" spc="-1" strike="noStrike"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fr-CH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CH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fr-CH"/>
              <a:t/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CH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fr-CH"/>
              <a:t/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CH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fr-CH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CH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CH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dt" idx="2"/>
          </p:nvPr>
        </p:nvSpPr>
        <p:spPr/>
        <p:txBody>
          <a:bodyPr/>
          <a:p>
            <a:r>
              <a:rPr lang="fr-CH"/>
              <a:t/>
            </a: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CH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fr-CH"/>
              <a:t/>
            </a: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CH" sz="4400" spc="-1" strike="noStrike"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fr-CH"/>
              <a:t/>
            </a: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CH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fr-CH"/>
              <a:t/>
            </a: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CH" sz="4400" spc="-1" strike="noStrike"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76" name="PlaceHolder 5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fr-CH"/>
              <a:t/>
            </a: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CH" sz="4400" spc="-1" strike="noStrike">
              <a:latin typeface="Arial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79" name="PlaceHolder 3"/>
          <p:cNvSpPr>
            <a:spLocks noGrp="1"/>
          </p:cNvSpPr>
          <p:nvPr>
            <p:ph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80" name="PlaceHolder 4"/>
          <p:cNvSpPr>
            <a:spLocks noGrp="1"/>
          </p:cNvSpPr>
          <p:nvPr>
            <p:ph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81" name="PlaceHolder 5"/>
          <p:cNvSpPr>
            <a:spLocks noGrp="1"/>
          </p:cNvSpPr>
          <p:nvPr>
            <p:ph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82" name="PlaceHolder 6"/>
          <p:cNvSpPr>
            <a:spLocks noGrp="1"/>
          </p:cNvSpPr>
          <p:nvPr>
            <p:ph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83" name="PlaceHolder 7"/>
          <p:cNvSpPr>
            <a:spLocks noGrp="1"/>
          </p:cNvSpPr>
          <p:nvPr>
            <p:ph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fr-CH"/>
              <a:t/>
            </a: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fr-CH"/>
              <a:t/>
            </a:r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CH" sz="4400" spc="-1" strike="noStrike">
              <a:latin typeface="Arial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CH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fr-CH"/>
              <a:t/>
            </a: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CH" sz="4400" spc="-1" strike="noStrike">
              <a:latin typeface="Arial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fr-CH"/>
              <a:t/>
            </a: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CH" sz="4400" spc="-1" strike="noStrike">
              <a:latin typeface="Arial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96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fr-CH"/>
              <a:t/>
            </a: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CH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fr-CH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CH" sz="4400" spc="-1" strike="noStrike"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dt" idx="2"/>
          </p:nvPr>
        </p:nvSpPr>
        <p:spPr/>
        <p:txBody>
          <a:bodyPr/>
          <a:p>
            <a:r>
              <a:rPr lang="fr-CH"/>
              <a:t/>
            </a: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CH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fr-CH"/>
              <a:t/>
            </a: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CH" sz="4400" spc="-1" strike="noStrike"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102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fr-CH"/>
              <a:t/>
            </a: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CH" sz="4400" spc="-1" strike="noStrike">
              <a:latin typeface="Arial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106" name="PlaceHolder 4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fr-CH"/>
              <a:t/>
            </a: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CH" sz="4400" spc="-1" strike="noStrike"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fr-CH"/>
              <a:t/>
            </a: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CH" sz="4400" spc="-1" strike="noStrike">
              <a:latin typeface="Arial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fr-CH"/>
              <a:t/>
            </a: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CH" sz="4400" spc="-1" strike="noStrike">
              <a:latin typeface="Aria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116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117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118" name="PlaceHolder 5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fr-CH"/>
              <a:t/>
            </a: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CH" sz="4400" spc="-1" strike="noStrike">
              <a:latin typeface="Arial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121" name="PlaceHolder 3"/>
          <p:cNvSpPr>
            <a:spLocks noGrp="1"/>
          </p:cNvSpPr>
          <p:nvPr>
            <p:ph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122" name="PlaceHolder 4"/>
          <p:cNvSpPr>
            <a:spLocks noGrp="1"/>
          </p:cNvSpPr>
          <p:nvPr>
            <p:ph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123" name="PlaceHolder 5"/>
          <p:cNvSpPr>
            <a:spLocks noGrp="1"/>
          </p:cNvSpPr>
          <p:nvPr>
            <p:ph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124" name="PlaceHolder 6"/>
          <p:cNvSpPr>
            <a:spLocks noGrp="1"/>
          </p:cNvSpPr>
          <p:nvPr>
            <p:ph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125" name="PlaceHolder 7"/>
          <p:cNvSpPr>
            <a:spLocks noGrp="1"/>
          </p:cNvSpPr>
          <p:nvPr>
            <p:ph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fr-CH"/>
              <a:t/>
            </a: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dt" idx="8"/>
          </p:nvPr>
        </p:nvSpPr>
        <p:spPr/>
        <p:txBody>
          <a:bodyPr/>
          <a:p>
            <a:r>
              <a:rPr lang="fr-CH"/>
              <a:t/>
            </a:r>
          </a:p>
        </p:txBody>
      </p:sp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CH" sz="4400" spc="-1" strike="noStrike">
              <a:latin typeface="Arial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CH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dt" idx="8"/>
          </p:nvPr>
        </p:nvSpPr>
        <p:spPr/>
        <p:txBody>
          <a:bodyPr/>
          <a:p>
            <a:r>
              <a:rPr lang="fr-CH"/>
              <a:t/>
            </a: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CH" sz="4400" spc="-1" strike="noStrike">
              <a:latin typeface="Arial"/>
            </a:endParaRPr>
          </a:p>
        </p:txBody>
      </p:sp>
      <p:sp>
        <p:nvSpPr>
          <p:cNvPr id="13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dt" idx="8"/>
          </p:nvPr>
        </p:nvSpPr>
        <p:spPr/>
        <p:txBody>
          <a:bodyPr/>
          <a:p>
            <a:r>
              <a:rPr lang="fr-CH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CH" sz="4400" spc="-1" strike="noStrike"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dt" idx="2"/>
          </p:nvPr>
        </p:nvSpPr>
        <p:spPr/>
        <p:txBody>
          <a:bodyPr/>
          <a:p>
            <a:r>
              <a:rPr lang="fr-CH"/>
              <a:t/>
            </a: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CH" sz="4400" spc="-1" strike="noStrike"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dt" idx="8"/>
          </p:nvPr>
        </p:nvSpPr>
        <p:spPr/>
        <p:txBody>
          <a:bodyPr/>
          <a:p>
            <a:r>
              <a:rPr lang="fr-CH"/>
              <a:t/>
            </a: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CH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dt" idx="8"/>
          </p:nvPr>
        </p:nvSpPr>
        <p:spPr/>
        <p:txBody>
          <a:bodyPr/>
          <a:p>
            <a:r>
              <a:rPr lang="fr-CH"/>
              <a:t/>
            </a: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CH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dt" idx="8"/>
          </p:nvPr>
        </p:nvSpPr>
        <p:spPr/>
        <p:txBody>
          <a:bodyPr/>
          <a:p>
            <a:r>
              <a:rPr lang="fr-CH"/>
              <a:t/>
            </a: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CH" sz="4400" spc="-1" strike="noStrike">
              <a:latin typeface="Arial"/>
            </a:endParaRPr>
          </a:p>
        </p:txBody>
      </p:sp>
      <p:sp>
        <p:nvSpPr>
          <p:cNvPr id="143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144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145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dt" idx="8"/>
          </p:nvPr>
        </p:nvSpPr>
        <p:spPr/>
        <p:txBody>
          <a:bodyPr/>
          <a:p>
            <a:r>
              <a:rPr lang="fr-CH"/>
              <a:t/>
            </a: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CH" sz="4400" spc="-1" strike="noStrike">
              <a:latin typeface="Arial"/>
            </a:endParaRPr>
          </a:p>
        </p:txBody>
      </p:sp>
      <p:sp>
        <p:nvSpPr>
          <p:cNvPr id="14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148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149" name="PlaceHolder 4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dt" idx="8"/>
          </p:nvPr>
        </p:nvSpPr>
        <p:spPr/>
        <p:txBody>
          <a:bodyPr/>
          <a:p>
            <a:r>
              <a:rPr lang="fr-CH"/>
              <a:t/>
            </a: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CH" sz="4400" spc="-1" strike="noStrike">
              <a:latin typeface="Arial"/>
            </a:endParaRPr>
          </a:p>
        </p:txBody>
      </p:sp>
      <p:sp>
        <p:nvSpPr>
          <p:cNvPr id="151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152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153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dt" idx="8"/>
          </p:nvPr>
        </p:nvSpPr>
        <p:spPr/>
        <p:txBody>
          <a:bodyPr/>
          <a:p>
            <a:r>
              <a:rPr lang="fr-CH"/>
              <a:t/>
            </a: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CH" sz="4400" spc="-1" strike="noStrike">
              <a:latin typeface="Arial"/>
            </a:endParaRPr>
          </a:p>
        </p:txBody>
      </p:sp>
      <p:sp>
        <p:nvSpPr>
          <p:cNvPr id="15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156" name="PlaceHolder 3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dt" idx="8"/>
          </p:nvPr>
        </p:nvSpPr>
        <p:spPr/>
        <p:txBody>
          <a:bodyPr/>
          <a:p>
            <a:r>
              <a:rPr lang="fr-CH"/>
              <a:t/>
            </a: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CH" sz="4400" spc="-1" strike="noStrike">
              <a:latin typeface="Arial"/>
            </a:endParaRPr>
          </a:p>
        </p:txBody>
      </p:sp>
      <p:sp>
        <p:nvSpPr>
          <p:cNvPr id="15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159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160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161" name="PlaceHolder 5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dt" idx="8"/>
          </p:nvPr>
        </p:nvSpPr>
        <p:spPr/>
        <p:txBody>
          <a:bodyPr/>
          <a:p>
            <a:r>
              <a:rPr lang="fr-CH"/>
              <a:t/>
            </a: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CH" sz="4400" spc="-1" strike="noStrike">
              <a:latin typeface="Arial"/>
            </a:endParaRPr>
          </a:p>
        </p:txBody>
      </p:sp>
      <p:sp>
        <p:nvSpPr>
          <p:cNvPr id="163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164" name="PlaceHolder 3"/>
          <p:cNvSpPr>
            <a:spLocks noGrp="1"/>
          </p:cNvSpPr>
          <p:nvPr>
            <p:ph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165" name="PlaceHolder 4"/>
          <p:cNvSpPr>
            <a:spLocks noGrp="1"/>
          </p:cNvSpPr>
          <p:nvPr>
            <p:ph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166" name="PlaceHolder 5"/>
          <p:cNvSpPr>
            <a:spLocks noGrp="1"/>
          </p:cNvSpPr>
          <p:nvPr>
            <p:ph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167" name="PlaceHolder 6"/>
          <p:cNvSpPr>
            <a:spLocks noGrp="1"/>
          </p:cNvSpPr>
          <p:nvPr>
            <p:ph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168" name="PlaceHolder 7"/>
          <p:cNvSpPr>
            <a:spLocks noGrp="1"/>
          </p:cNvSpPr>
          <p:nvPr>
            <p:ph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dt" idx="8"/>
          </p:nvPr>
        </p:nvSpPr>
        <p:spPr/>
        <p:txBody>
          <a:bodyPr/>
          <a:p>
            <a:r>
              <a:rPr lang="fr-CH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CH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dt" idx="2"/>
          </p:nvPr>
        </p:nvSpPr>
        <p:spPr/>
        <p:txBody>
          <a:bodyPr/>
          <a:p>
            <a:r>
              <a:rPr lang="fr-CH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CH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dt" idx="2"/>
          </p:nvPr>
        </p:nvSpPr>
        <p:spPr/>
        <p:txBody>
          <a:bodyPr/>
          <a:p>
            <a:r>
              <a:rPr lang="fr-CH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CH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dt" idx="2"/>
          </p:nvPr>
        </p:nvSpPr>
        <p:spPr/>
        <p:txBody>
          <a:bodyPr/>
          <a:p>
            <a:r>
              <a:rPr lang="fr-CH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CH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dt" idx="2"/>
          </p:nvPr>
        </p:nvSpPr>
        <p:spPr/>
        <p:txBody>
          <a:bodyPr/>
          <a:p>
            <a:r>
              <a:rPr lang="fr-CH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CH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H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dt" idx="2"/>
          </p:nvPr>
        </p:nvSpPr>
        <p:spPr/>
        <p:txBody>
          <a:bodyPr/>
          <a:p>
            <a:r>
              <a:rPr lang="fr-CH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"/>
          <p:cNvSpPr/>
          <p:nvPr/>
        </p:nvSpPr>
        <p:spPr>
          <a:xfrm>
            <a:off x="0" y="5400000"/>
            <a:ext cx="10073160" cy="263160"/>
          </a:xfrm>
          <a:prstGeom prst="rect">
            <a:avLst/>
          </a:prstGeom>
          <a:solidFill>
            <a:srgbClr val="2c3e50"/>
          </a:solidFill>
          <a:ln w="108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" name=""/>
          <p:cNvSpPr/>
          <p:nvPr/>
        </p:nvSpPr>
        <p:spPr>
          <a:xfrm>
            <a:off x="0" y="0"/>
            <a:ext cx="10073160" cy="1208160"/>
          </a:xfrm>
          <a:prstGeom prst="rect">
            <a:avLst/>
          </a:prstGeom>
          <a:solidFill>
            <a:srgbClr val="2c3e50"/>
          </a:solidFill>
          <a:ln w="108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" name="PlaceHolder 1"/>
          <p:cNvSpPr>
            <a:spLocks noGrp="1"/>
          </p:cNvSpPr>
          <p:nvPr>
            <p:ph type="ftr" idx="1"/>
          </p:nvPr>
        </p:nvSpPr>
        <p:spPr>
          <a:xfrm>
            <a:off x="3420000" y="5400000"/>
            <a:ext cx="3233160" cy="263160"/>
          </a:xfrm>
          <a:prstGeom prst="rect">
            <a:avLst/>
          </a:prstGeom>
          <a:noFill/>
          <a:ln w="72000">
            <a:noFill/>
          </a:ln>
        </p:spPr>
        <p:txBody>
          <a:bodyPr lIns="0" rIns="0" tIns="0" bIns="0" anchor="t">
            <a:noAutofit/>
          </a:bodyPr>
          <a:lstStyle>
            <a:lvl1pPr algn="ctr">
              <a:lnSpc>
                <a:spcPct val="100000"/>
              </a:lnSpc>
              <a:buNone/>
              <a:tabLst>
                <a:tab algn="l" pos="0"/>
              </a:tabLst>
              <a:defRPr b="1" lang="fr-FR" sz="1800" spc="-1" strike="noStrike">
                <a:solidFill>
                  <a:srgbClr val="ffffff"/>
                </a:solidFill>
                <a:latin typeface="Source Sans Pro Black"/>
              </a:defRPr>
            </a:lvl1pPr>
          </a:lstStyle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fr-FR" sz="1800" spc="-1" strike="noStrike">
                <a:solidFill>
                  <a:srgbClr val="ffffff"/>
                </a:solidFill>
                <a:latin typeface="Source Sans Pro Black"/>
              </a:rPr>
              <a:t>&lt;footer&gt;</a:t>
            </a:r>
            <a:endParaRPr b="0" lang="fr-CH" sz="1800" spc="-1" strike="noStrike">
              <a:latin typeface="Times New Roman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dt" idx="2"/>
          </p:nvPr>
        </p:nvSpPr>
        <p:spPr>
          <a:xfrm>
            <a:off x="360000" y="5400000"/>
            <a:ext cx="2873160" cy="263160"/>
          </a:xfrm>
          <a:prstGeom prst="rect">
            <a:avLst/>
          </a:prstGeom>
          <a:noFill/>
          <a:ln w="72000">
            <a:noFill/>
          </a:ln>
        </p:spPr>
        <p:txBody>
          <a:bodyPr lIns="0" rIns="0" tIns="0" bIns="0" anchor="t">
            <a:noAutofit/>
          </a:bodyPr>
          <a:lstStyle>
            <a:lvl1pPr>
              <a:defRPr b="0" lang="fr-CH" sz="1400" spc="-1" strike="noStrike">
                <a:latin typeface="Times New Roman"/>
              </a:defRPr>
            </a:lvl1pPr>
          </a:lstStyle>
          <a:p>
            <a:r>
              <a:rPr b="0" lang="fr-CH" sz="1400" spc="-1" strike="noStrike">
                <a:latin typeface="Times New Roman"/>
              </a:rPr>
              <a:t>&lt;date/time&gt;</a:t>
            </a:r>
            <a:endParaRPr b="0" lang="fr-CH" sz="1400" spc="-1" strike="noStrike">
              <a:latin typeface="Times New Roman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fr-CH" sz="4400" spc="-1" strike="noStrike">
                <a:latin typeface="Arial"/>
              </a:rPr>
              <a:t>Click to edit the title text format</a:t>
            </a:r>
            <a:endParaRPr b="0" lang="fr-CH" sz="44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CH" sz="3200" spc="-1" strike="noStrike">
                <a:latin typeface="Arial"/>
              </a:rPr>
              <a:t>Click to edit the outline text format</a:t>
            </a:r>
            <a:endParaRPr b="0" lang="fr-CH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CH" sz="2800" spc="-1" strike="noStrike">
                <a:latin typeface="Arial"/>
              </a:rPr>
              <a:t>Second Outline Level</a:t>
            </a:r>
            <a:endParaRPr b="0" lang="fr-CH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CH" sz="2400" spc="-1" strike="noStrike">
                <a:latin typeface="Arial"/>
              </a:rPr>
              <a:t>Third Outline Level</a:t>
            </a:r>
            <a:endParaRPr b="0" lang="fr-CH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CH" sz="2000" spc="-1" strike="noStrike">
                <a:latin typeface="Arial"/>
              </a:rPr>
              <a:t>Fourth Outline Level</a:t>
            </a:r>
            <a:endParaRPr b="0" lang="fr-CH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CH" sz="2000" spc="-1" strike="noStrike">
                <a:latin typeface="Arial"/>
              </a:rPr>
              <a:t>Fifth Outline Level</a:t>
            </a:r>
            <a:endParaRPr b="0" lang="fr-CH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CH" sz="2000" spc="-1" strike="noStrike">
                <a:latin typeface="Arial"/>
              </a:rPr>
              <a:t>Sixth Outline Level</a:t>
            </a:r>
            <a:endParaRPr b="0" lang="fr-CH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CH" sz="2000" spc="-1" strike="noStrike">
                <a:latin typeface="Arial"/>
              </a:rPr>
              <a:t>Seventh Outline Level</a:t>
            </a:r>
            <a:endParaRPr b="0" lang="fr-CH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"/>
          <p:cNvSpPr/>
          <p:nvPr/>
        </p:nvSpPr>
        <p:spPr>
          <a:xfrm>
            <a:off x="0" y="5400000"/>
            <a:ext cx="10073160" cy="263160"/>
          </a:xfrm>
          <a:prstGeom prst="rect">
            <a:avLst/>
          </a:prstGeom>
          <a:solidFill>
            <a:srgbClr val="2c3e50"/>
          </a:solidFill>
          <a:ln w="108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" name=""/>
          <p:cNvSpPr/>
          <p:nvPr/>
        </p:nvSpPr>
        <p:spPr>
          <a:xfrm>
            <a:off x="0" y="0"/>
            <a:ext cx="10073160" cy="1208160"/>
          </a:xfrm>
          <a:prstGeom prst="rect">
            <a:avLst/>
          </a:prstGeom>
          <a:solidFill>
            <a:srgbClr val="2c3e50"/>
          </a:solidFill>
          <a:ln w="108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4" name="PlaceHolder 1"/>
          <p:cNvSpPr>
            <a:spLocks noGrp="1"/>
          </p:cNvSpPr>
          <p:nvPr>
            <p:ph type="ftr" idx="3"/>
          </p:nvPr>
        </p:nvSpPr>
        <p:spPr>
          <a:xfrm>
            <a:off x="3420000" y="5400000"/>
            <a:ext cx="3233160" cy="263160"/>
          </a:xfrm>
          <a:prstGeom prst="rect">
            <a:avLst/>
          </a:prstGeom>
          <a:noFill/>
          <a:ln w="72000">
            <a:noFill/>
          </a:ln>
        </p:spPr>
        <p:txBody>
          <a:bodyPr lIns="0" rIns="0" tIns="0" bIns="0" anchor="t">
            <a:noAutofit/>
          </a:bodyPr>
          <a:lstStyle>
            <a:lvl1pPr algn="ctr">
              <a:lnSpc>
                <a:spcPct val="100000"/>
              </a:lnSpc>
              <a:buNone/>
              <a:tabLst>
                <a:tab algn="l" pos="0"/>
              </a:tabLst>
              <a:defRPr b="1" lang="fr-FR" sz="1800" spc="-1" strike="noStrike">
                <a:solidFill>
                  <a:srgbClr val="ffffff"/>
                </a:solidFill>
                <a:latin typeface="Source Sans Pro Black"/>
              </a:defRPr>
            </a:lvl1pPr>
          </a:lstStyle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fr-FR" sz="1800" spc="-1" strike="noStrike">
                <a:solidFill>
                  <a:srgbClr val="ffffff"/>
                </a:solidFill>
                <a:latin typeface="Source Sans Pro Black"/>
              </a:rPr>
              <a:t>&lt;footer&gt;</a:t>
            </a:r>
            <a:endParaRPr b="0" lang="fr-CH" sz="1800" spc="-1" strike="noStrike">
              <a:latin typeface="Times New Roman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dt" idx="4"/>
          </p:nvPr>
        </p:nvSpPr>
        <p:spPr>
          <a:xfrm>
            <a:off x="360000" y="5400000"/>
            <a:ext cx="2873160" cy="263160"/>
          </a:xfrm>
          <a:prstGeom prst="rect">
            <a:avLst/>
          </a:prstGeom>
          <a:noFill/>
          <a:ln w="72000">
            <a:noFill/>
          </a:ln>
        </p:spPr>
        <p:txBody>
          <a:bodyPr lIns="0" rIns="0" tIns="0" bIns="0" anchor="t">
            <a:noAutofit/>
          </a:bodyPr>
          <a:lstStyle>
            <a:lvl1pPr>
              <a:defRPr b="0" lang="fr-CH" sz="1400" spc="-1" strike="noStrike">
                <a:latin typeface="Times New Roman"/>
              </a:defRPr>
            </a:lvl1pPr>
          </a:lstStyle>
          <a:p>
            <a:r>
              <a:rPr b="0" lang="fr-CH" sz="1400" spc="-1" strike="noStrike">
                <a:latin typeface="Times New Roman"/>
              </a:rPr>
              <a:t>&lt;date/time&gt;</a:t>
            </a:r>
            <a:endParaRPr b="0" lang="fr-CH" sz="1400" spc="-1" strike="noStrike">
              <a:latin typeface="Times New Roman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fr-CH" sz="4400" spc="-1" strike="noStrike">
                <a:latin typeface="Arial"/>
              </a:rPr>
              <a:t>Click to edit the title text format</a:t>
            </a:r>
            <a:endParaRPr b="0" lang="fr-CH" sz="4400" spc="-1" strike="noStrike">
              <a:latin typeface="Arial"/>
            </a:endParaRPr>
          </a:p>
        </p:txBody>
      </p:sp>
      <p:sp>
        <p:nvSpPr>
          <p:cNvPr id="47" name="PlaceHolder 4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CH" sz="3200" spc="-1" strike="noStrike">
                <a:latin typeface="Arial"/>
              </a:rPr>
              <a:t>Click to edit the outline text format</a:t>
            </a:r>
            <a:endParaRPr b="0" lang="fr-CH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CH" sz="2800" spc="-1" strike="noStrike">
                <a:latin typeface="Arial"/>
              </a:rPr>
              <a:t>Second Outline Level</a:t>
            </a:r>
            <a:endParaRPr b="0" lang="fr-CH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CH" sz="2400" spc="-1" strike="noStrike">
                <a:latin typeface="Arial"/>
              </a:rPr>
              <a:t>Third Outline Level</a:t>
            </a:r>
            <a:endParaRPr b="0" lang="fr-CH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CH" sz="2000" spc="-1" strike="noStrike">
                <a:latin typeface="Arial"/>
              </a:rPr>
              <a:t>Fourth Outline Level</a:t>
            </a:r>
            <a:endParaRPr b="0" lang="fr-CH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CH" sz="2000" spc="-1" strike="noStrike">
                <a:latin typeface="Arial"/>
              </a:rPr>
              <a:t>Fifth Outline Level</a:t>
            </a:r>
            <a:endParaRPr b="0" lang="fr-CH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CH" sz="2000" spc="-1" strike="noStrike">
                <a:latin typeface="Arial"/>
              </a:rPr>
              <a:t>Sixth Outline Level</a:t>
            </a:r>
            <a:endParaRPr b="0" lang="fr-CH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CH" sz="2000" spc="-1" strike="noStrike">
                <a:latin typeface="Arial"/>
              </a:rPr>
              <a:t>Seventh Outline Level</a:t>
            </a:r>
            <a:endParaRPr b="0" lang="fr-CH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"/>
          <p:cNvSpPr/>
          <p:nvPr/>
        </p:nvSpPr>
        <p:spPr>
          <a:xfrm>
            <a:off x="0" y="5400000"/>
            <a:ext cx="10073160" cy="263160"/>
          </a:xfrm>
          <a:prstGeom prst="rect">
            <a:avLst/>
          </a:prstGeom>
          <a:solidFill>
            <a:srgbClr val="2c3e50"/>
          </a:solidFill>
          <a:ln w="108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5" name=""/>
          <p:cNvSpPr/>
          <p:nvPr/>
        </p:nvSpPr>
        <p:spPr>
          <a:xfrm>
            <a:off x="0" y="0"/>
            <a:ext cx="10073160" cy="1208160"/>
          </a:xfrm>
          <a:prstGeom prst="rect">
            <a:avLst/>
          </a:prstGeom>
          <a:solidFill>
            <a:srgbClr val="2c3e50"/>
          </a:solidFill>
          <a:ln w="108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6" name="PlaceHolder 1"/>
          <p:cNvSpPr>
            <a:spLocks noGrp="1"/>
          </p:cNvSpPr>
          <p:nvPr>
            <p:ph type="ftr" idx="5"/>
          </p:nvPr>
        </p:nvSpPr>
        <p:spPr>
          <a:xfrm>
            <a:off x="3420000" y="5400000"/>
            <a:ext cx="3233160" cy="263160"/>
          </a:xfrm>
          <a:prstGeom prst="rect">
            <a:avLst/>
          </a:prstGeom>
          <a:noFill/>
          <a:ln w="72000">
            <a:noFill/>
          </a:ln>
        </p:spPr>
        <p:txBody>
          <a:bodyPr lIns="0" rIns="0" tIns="0" bIns="0" anchor="t">
            <a:noAutofit/>
          </a:bodyPr>
          <a:lstStyle>
            <a:lvl1pPr algn="ctr">
              <a:lnSpc>
                <a:spcPct val="100000"/>
              </a:lnSpc>
              <a:buNone/>
              <a:tabLst>
                <a:tab algn="l" pos="0"/>
              </a:tabLst>
              <a:defRPr b="1" lang="fr-FR" sz="1800" spc="-1" strike="noStrike">
                <a:solidFill>
                  <a:srgbClr val="ffffff"/>
                </a:solidFill>
                <a:latin typeface="Source Sans Pro Black"/>
              </a:defRPr>
            </a:lvl1pPr>
          </a:lstStyle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fr-FR" sz="1800" spc="-1" strike="noStrike">
                <a:solidFill>
                  <a:srgbClr val="ffffff"/>
                </a:solidFill>
                <a:latin typeface="Source Sans Pro Black"/>
              </a:rPr>
              <a:t>&lt;footer&gt;</a:t>
            </a:r>
            <a:endParaRPr b="0" lang="fr-CH" sz="1800" spc="-1" strike="noStrike">
              <a:latin typeface="Times New Roman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 type="dt" idx="6"/>
          </p:nvPr>
        </p:nvSpPr>
        <p:spPr>
          <a:xfrm>
            <a:off x="360000" y="5400000"/>
            <a:ext cx="2873160" cy="263160"/>
          </a:xfrm>
          <a:prstGeom prst="rect">
            <a:avLst/>
          </a:prstGeom>
          <a:noFill/>
          <a:ln w="72000">
            <a:noFill/>
          </a:ln>
        </p:spPr>
        <p:txBody>
          <a:bodyPr lIns="0" rIns="0" tIns="0" bIns="0" anchor="t">
            <a:noAutofit/>
          </a:bodyPr>
          <a:lstStyle>
            <a:lvl1pPr>
              <a:defRPr b="0" lang="fr-CH" sz="1400" spc="-1" strike="noStrike">
                <a:latin typeface="Times New Roman"/>
              </a:defRPr>
            </a:lvl1pPr>
          </a:lstStyle>
          <a:p>
            <a:r>
              <a:rPr b="0" lang="fr-CH" sz="1400" spc="-1" strike="noStrike">
                <a:latin typeface="Times New Roman"/>
              </a:rPr>
              <a:t>&lt;date/time&gt;</a:t>
            </a:r>
            <a:endParaRPr b="0" lang="fr-CH" sz="1400" spc="-1" strike="noStrike">
              <a:latin typeface="Times New Roman"/>
            </a:endParaRPr>
          </a:p>
        </p:txBody>
      </p:sp>
      <p:sp>
        <p:nvSpPr>
          <p:cNvPr id="88" name="PlaceHolder 3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fr-CH" sz="4400" spc="-1" strike="noStrike">
                <a:latin typeface="Arial"/>
              </a:rPr>
              <a:t>Click to edit the title text format</a:t>
            </a:r>
            <a:endParaRPr b="0" lang="fr-CH" sz="4400" spc="-1" strike="noStrike">
              <a:latin typeface="Arial"/>
            </a:endParaRPr>
          </a:p>
        </p:txBody>
      </p:sp>
      <p:sp>
        <p:nvSpPr>
          <p:cNvPr id="89" name="PlaceHolder 4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CH" sz="3200" spc="-1" strike="noStrike">
                <a:latin typeface="Arial"/>
              </a:rPr>
              <a:t>Click to edit the outline text format</a:t>
            </a:r>
            <a:endParaRPr b="0" lang="fr-CH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CH" sz="2800" spc="-1" strike="noStrike">
                <a:latin typeface="Arial"/>
              </a:rPr>
              <a:t>Second Outline Level</a:t>
            </a:r>
            <a:endParaRPr b="0" lang="fr-CH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CH" sz="2400" spc="-1" strike="noStrike">
                <a:latin typeface="Arial"/>
              </a:rPr>
              <a:t>Third Outline Level</a:t>
            </a:r>
            <a:endParaRPr b="0" lang="fr-CH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CH" sz="2000" spc="-1" strike="noStrike">
                <a:latin typeface="Arial"/>
              </a:rPr>
              <a:t>Fourth Outline Level</a:t>
            </a:r>
            <a:endParaRPr b="0" lang="fr-CH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CH" sz="2000" spc="-1" strike="noStrike">
                <a:latin typeface="Arial"/>
              </a:rPr>
              <a:t>Fifth Outline Level</a:t>
            </a:r>
            <a:endParaRPr b="0" lang="fr-CH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CH" sz="2000" spc="-1" strike="noStrike">
                <a:latin typeface="Arial"/>
              </a:rPr>
              <a:t>Sixth Outline Level</a:t>
            </a:r>
            <a:endParaRPr b="0" lang="fr-CH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CH" sz="2000" spc="-1" strike="noStrike">
                <a:latin typeface="Arial"/>
              </a:rPr>
              <a:t>Seventh Outline Level</a:t>
            </a:r>
            <a:endParaRPr b="0" lang="fr-CH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"/>
          <p:cNvSpPr/>
          <p:nvPr/>
        </p:nvSpPr>
        <p:spPr>
          <a:xfrm>
            <a:off x="0" y="5400000"/>
            <a:ext cx="10073160" cy="263160"/>
          </a:xfrm>
          <a:prstGeom prst="rect">
            <a:avLst/>
          </a:prstGeom>
          <a:solidFill>
            <a:srgbClr val="2c3e50"/>
          </a:solidFill>
          <a:ln w="108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7" name=""/>
          <p:cNvSpPr/>
          <p:nvPr/>
        </p:nvSpPr>
        <p:spPr>
          <a:xfrm>
            <a:off x="0" y="0"/>
            <a:ext cx="10073160" cy="1208160"/>
          </a:xfrm>
          <a:prstGeom prst="rect">
            <a:avLst/>
          </a:prstGeom>
          <a:solidFill>
            <a:srgbClr val="2c3e50"/>
          </a:solidFill>
          <a:ln w="108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8" name=""/>
          <p:cNvSpPr/>
          <p:nvPr/>
        </p:nvSpPr>
        <p:spPr>
          <a:xfrm>
            <a:off x="9180000" y="5130000"/>
            <a:ext cx="713160" cy="533160"/>
          </a:xfrm>
          <a:prstGeom prst="rect">
            <a:avLst/>
          </a:prstGeom>
          <a:noFill/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fld id="{87778552-3CBC-4E1C-9B74-A88413A1C871}" type="slidenum">
              <a:rPr b="1" lang="fr-FR" sz="18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&lt;number&gt;</a:t>
            </a:fld>
            <a:endParaRPr b="0" lang="fr-CH" sz="1800" spc="-1" strike="noStrike">
              <a:latin typeface="Arial"/>
            </a:endParaRPr>
          </a:p>
        </p:txBody>
      </p:sp>
      <p:sp>
        <p:nvSpPr>
          <p:cNvPr id="129" name="PlaceHolder 1"/>
          <p:cNvSpPr>
            <a:spLocks noGrp="1"/>
          </p:cNvSpPr>
          <p:nvPr>
            <p:ph type="ftr" idx="7"/>
          </p:nvPr>
        </p:nvSpPr>
        <p:spPr>
          <a:xfrm>
            <a:off x="3420000" y="5400000"/>
            <a:ext cx="3233160" cy="263160"/>
          </a:xfrm>
          <a:prstGeom prst="rect">
            <a:avLst/>
          </a:prstGeom>
          <a:noFill/>
          <a:ln w="72000">
            <a:noFill/>
          </a:ln>
        </p:spPr>
        <p:txBody>
          <a:bodyPr lIns="0" rIns="0" tIns="0" bIns="0" anchor="t">
            <a:noAutofit/>
          </a:bodyPr>
          <a:lstStyle>
            <a:lvl1pPr algn="ctr">
              <a:lnSpc>
                <a:spcPct val="100000"/>
              </a:lnSpc>
              <a:buNone/>
              <a:tabLst>
                <a:tab algn="l" pos="0"/>
              </a:tabLst>
              <a:defRPr b="1" lang="fr-FR" sz="1800" spc="-1" strike="noStrike">
                <a:solidFill>
                  <a:srgbClr val="ffffff"/>
                </a:solidFill>
                <a:latin typeface="Source Sans Pro Black"/>
              </a:defRPr>
            </a:lvl1pPr>
          </a:lstStyle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fr-FR" sz="1800" spc="-1" strike="noStrike">
                <a:solidFill>
                  <a:srgbClr val="ffffff"/>
                </a:solidFill>
                <a:latin typeface="Source Sans Pro Black"/>
              </a:rPr>
              <a:t>&lt;footer&gt;</a:t>
            </a:r>
            <a:endParaRPr b="0" lang="fr-CH" sz="1800" spc="-1" strike="noStrike">
              <a:latin typeface="Times New Roman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 type="dt" idx="8"/>
          </p:nvPr>
        </p:nvSpPr>
        <p:spPr>
          <a:xfrm>
            <a:off x="360000" y="5400000"/>
            <a:ext cx="2873160" cy="263160"/>
          </a:xfrm>
          <a:prstGeom prst="rect">
            <a:avLst/>
          </a:prstGeom>
          <a:noFill/>
          <a:ln w="72000">
            <a:noFill/>
          </a:ln>
        </p:spPr>
        <p:txBody>
          <a:bodyPr lIns="0" rIns="0" tIns="0" bIns="0" anchor="t">
            <a:noAutofit/>
          </a:bodyPr>
          <a:lstStyle>
            <a:lvl1pPr>
              <a:defRPr b="0" lang="fr-CH" sz="1400" spc="-1" strike="noStrike">
                <a:latin typeface="Times New Roman"/>
              </a:defRPr>
            </a:lvl1pPr>
          </a:lstStyle>
          <a:p>
            <a:r>
              <a:rPr b="0" lang="fr-CH" sz="1400" spc="-1" strike="noStrike">
                <a:latin typeface="Times New Roman"/>
              </a:rPr>
              <a:t>&lt;date/time&gt;</a:t>
            </a:r>
            <a:endParaRPr b="0" lang="fr-CH" sz="1400" spc="-1" strike="noStrike">
              <a:latin typeface="Times New Roman"/>
            </a:endParaRPr>
          </a:p>
        </p:txBody>
      </p:sp>
      <p:sp>
        <p:nvSpPr>
          <p:cNvPr id="131" name="PlaceHolder 3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fr-CH" sz="4400" spc="-1" strike="noStrike">
                <a:latin typeface="Arial"/>
              </a:rPr>
              <a:t>Click to edit the title text format</a:t>
            </a:r>
            <a:endParaRPr b="0" lang="fr-CH" sz="4400" spc="-1" strike="noStrike">
              <a:latin typeface="Arial"/>
            </a:endParaRPr>
          </a:p>
        </p:txBody>
      </p:sp>
      <p:sp>
        <p:nvSpPr>
          <p:cNvPr id="132" name="PlaceHolder 4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CH" sz="3200" spc="-1" strike="noStrike">
                <a:latin typeface="Arial"/>
              </a:rPr>
              <a:t>Click to edit the outline text format</a:t>
            </a:r>
            <a:endParaRPr b="0" lang="fr-CH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CH" sz="2800" spc="-1" strike="noStrike">
                <a:latin typeface="Arial"/>
              </a:rPr>
              <a:t>Second Outline Level</a:t>
            </a:r>
            <a:endParaRPr b="0" lang="fr-CH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CH" sz="2400" spc="-1" strike="noStrike">
                <a:latin typeface="Arial"/>
              </a:rPr>
              <a:t>Third Outline Level</a:t>
            </a:r>
            <a:endParaRPr b="0" lang="fr-CH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CH" sz="2000" spc="-1" strike="noStrike">
                <a:latin typeface="Arial"/>
              </a:rPr>
              <a:t>Fourth Outline Level</a:t>
            </a:r>
            <a:endParaRPr b="0" lang="fr-CH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CH" sz="2000" spc="-1" strike="noStrike">
                <a:latin typeface="Arial"/>
              </a:rPr>
              <a:t>Fifth Outline Level</a:t>
            </a:r>
            <a:endParaRPr b="0" lang="fr-CH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CH" sz="2000" spc="-1" strike="noStrike">
                <a:latin typeface="Arial"/>
              </a:rPr>
              <a:t>Sixth Outline Level</a:t>
            </a:r>
            <a:endParaRPr b="0" lang="fr-CH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CH" sz="2000" spc="-1" strike="noStrike">
                <a:latin typeface="Arial"/>
              </a:rPr>
              <a:t>Seventh Outline Level</a:t>
            </a:r>
            <a:endParaRPr b="0" lang="fr-CH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image" Target="../media/image25.png"/><Relationship Id="rId3" Type="http://schemas.openxmlformats.org/officeDocument/2006/relationships/image" Target="../media/image26.png"/><Relationship Id="rId4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image" Target="../media/image29.png"/><Relationship Id="rId3" Type="http://schemas.openxmlformats.org/officeDocument/2006/relationships/image" Target="../media/image30.png"/><Relationship Id="rId4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image" Target="../media/image32.png"/><Relationship Id="rId3" Type="http://schemas.openxmlformats.org/officeDocument/2006/relationships/image" Target="../media/image33.png"/><Relationship Id="rId4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image" Target="../media/image35.jpeg"/><Relationship Id="rId3" Type="http://schemas.openxmlformats.org/officeDocument/2006/relationships/image" Target="../media/image36.png"/><Relationship Id="rId4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image" Target="../media/image38.png"/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image" Target="../media/image42.png"/><Relationship Id="rId3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image" Target="../media/image44.png"/><Relationship Id="rId3" Type="http://schemas.openxmlformats.org/officeDocument/2006/relationships/slideLayout" Target="../slideLayouts/slideLayout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slideLayout" Target="../slideLayouts/slideLayout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slideLayout" Target="../slideLayouts/slideLayout1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image" Target="../media/image48.png"/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5" Type="http://schemas.openxmlformats.org/officeDocument/2006/relationships/image" Target="../media/image51.png"/><Relationship Id="rId6" Type="http://schemas.openxmlformats.org/officeDocument/2006/relationships/image" Target="../media/image52.png"/><Relationship Id="rId7" Type="http://schemas.openxmlformats.org/officeDocument/2006/relationships/slideLayout" Target="../slideLayouts/slideLayout1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53.png"/><Relationship Id="rId2" Type="http://schemas.openxmlformats.org/officeDocument/2006/relationships/image" Target="../media/image54.jpeg"/><Relationship Id="rId3" Type="http://schemas.openxmlformats.org/officeDocument/2006/relationships/slideLayout" Target="../slideLayouts/slideLayout1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55.png"/><Relationship Id="rId2" Type="http://schemas.openxmlformats.org/officeDocument/2006/relationships/image" Target="../media/image56.png"/><Relationship Id="rId3" Type="http://schemas.openxmlformats.org/officeDocument/2006/relationships/slideLayout" Target="../slideLayouts/slideLayout1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57.png"/><Relationship Id="rId2" Type="http://schemas.openxmlformats.org/officeDocument/2006/relationships/slideLayout" Target="../slideLayouts/slideLayout1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58.png"/><Relationship Id="rId2" Type="http://schemas.openxmlformats.org/officeDocument/2006/relationships/image" Target="../media/image59.png"/><Relationship Id="rId3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png"/><Relationship Id="rId3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png"/><Relationship Id="rId3" Type="http://schemas.openxmlformats.org/officeDocument/2006/relationships/slideLayout" Target="../slideLayouts/slideLayout25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hyperlink" Target="https://images.app.goo.gl/GJFJkhhSgkL1yCb2A" TargetMode="External"/><Relationship Id="rId3" Type="http://schemas.openxmlformats.org/officeDocument/2006/relationships/image" Target="../media/image23.png"/><Relationship Id="rId4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152720" cy="4313160"/>
          </a:xfrm>
          <a:prstGeom prst="rect">
            <a:avLst/>
          </a:prstGeom>
          <a:ln w="10800">
            <a:noFill/>
          </a:ln>
        </p:spPr>
      </p:pic>
      <p:sp>
        <p:nvSpPr>
          <p:cNvPr id="170" name=""/>
          <p:cNvSpPr/>
          <p:nvPr/>
        </p:nvSpPr>
        <p:spPr>
          <a:xfrm>
            <a:off x="714600" y="4392000"/>
            <a:ext cx="9353160" cy="71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700" spc="-1" strike="noStrike">
                <a:solidFill>
                  <a:srgbClr val="ff0000"/>
                </a:solidFill>
                <a:latin typeface="Source Sans Pro Black"/>
                <a:ea typeface="DejaVu Sans"/>
              </a:rPr>
              <a:t>P</a:t>
            </a:r>
            <a:r>
              <a:rPr b="1" lang="en-US" sz="2700" spc="-1" strike="noStrike">
                <a:solidFill>
                  <a:srgbClr val="000000"/>
                </a:solidFill>
                <a:latin typeface="Source Sans Pro Black"/>
                <a:ea typeface="DejaVu Sans"/>
              </a:rPr>
              <a:t>ARALLEL </a:t>
            </a:r>
            <a:r>
              <a:rPr b="1" lang="en-US" sz="2700" spc="-1" strike="noStrike">
                <a:solidFill>
                  <a:srgbClr val="ff0000"/>
                </a:solidFill>
                <a:latin typeface="Source Sans Pro Black"/>
                <a:ea typeface="DejaVu Sans"/>
              </a:rPr>
              <a:t>P</a:t>
            </a:r>
            <a:r>
              <a:rPr b="1" lang="en-US" sz="2700" spc="-1" strike="noStrike">
                <a:solidFill>
                  <a:srgbClr val="000000"/>
                </a:solidFill>
                <a:latin typeface="Source Sans Pro Black"/>
                <a:ea typeface="DejaVu Sans"/>
              </a:rPr>
              <a:t>ROGRAMMING... </a:t>
            </a:r>
            <a:endParaRPr b="0" lang="fr-CH" sz="2700" spc="-1" strike="noStrike">
              <a:latin typeface="Arial"/>
            </a:endParaRPr>
          </a:p>
        </p:txBody>
      </p:sp>
      <p:sp>
        <p:nvSpPr>
          <p:cNvPr id="171" name=""/>
          <p:cNvSpPr/>
          <p:nvPr/>
        </p:nvSpPr>
        <p:spPr>
          <a:xfrm>
            <a:off x="3240000" y="5055120"/>
            <a:ext cx="3446280" cy="267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源ノ角ゴシック Normal"/>
              </a:rPr>
              <a:t>Copyright 2023 Patrick Lemoine. All rights reserved.</a:t>
            </a:r>
            <a:endParaRPr b="0" lang="fr-CH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PlaceHolder 1"/>
          <p:cNvSpPr>
            <a:spLocks noGrp="1"/>
          </p:cNvSpPr>
          <p:nvPr>
            <p:ph type="title"/>
          </p:nvPr>
        </p:nvSpPr>
        <p:spPr>
          <a:xfrm>
            <a:off x="360000" y="225720"/>
            <a:ext cx="9353160" cy="712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700" spc="-1" strike="noStrike">
                <a:solidFill>
                  <a:srgbClr val="ffffff"/>
                </a:solidFill>
                <a:latin typeface="Source Sans Pro Black"/>
              </a:rPr>
              <a:t>CPU vs GPU</a:t>
            </a:r>
            <a:endParaRPr b="0" lang="fr-CH" sz="2700" spc="-1" strike="noStrike">
              <a:latin typeface="Arial"/>
            </a:endParaRPr>
          </a:p>
        </p:txBody>
      </p:sp>
      <p:pic>
        <p:nvPicPr>
          <p:cNvPr id="212" name="" descr=""/>
          <p:cNvPicPr/>
          <p:nvPr/>
        </p:nvPicPr>
        <p:blipFill>
          <a:blip r:embed="rId1"/>
          <a:stretch/>
        </p:blipFill>
        <p:spPr>
          <a:xfrm>
            <a:off x="180000" y="1241280"/>
            <a:ext cx="3593160" cy="1766520"/>
          </a:xfrm>
          <a:prstGeom prst="rect">
            <a:avLst/>
          </a:prstGeom>
          <a:ln w="10800">
            <a:noFill/>
          </a:ln>
        </p:spPr>
      </p:pic>
      <p:pic>
        <p:nvPicPr>
          <p:cNvPr id="213" name="" descr=""/>
          <p:cNvPicPr/>
          <p:nvPr/>
        </p:nvPicPr>
        <p:blipFill>
          <a:blip r:embed="rId2"/>
          <a:stretch/>
        </p:blipFill>
        <p:spPr>
          <a:xfrm>
            <a:off x="3960000" y="1280160"/>
            <a:ext cx="6113160" cy="4383000"/>
          </a:xfrm>
          <a:prstGeom prst="rect">
            <a:avLst/>
          </a:prstGeom>
          <a:ln w="10800">
            <a:noFill/>
          </a:ln>
        </p:spPr>
      </p:pic>
      <p:sp>
        <p:nvSpPr>
          <p:cNvPr id="214" name=""/>
          <p:cNvSpPr/>
          <p:nvPr/>
        </p:nvSpPr>
        <p:spPr>
          <a:xfrm>
            <a:off x="84600" y="3276000"/>
            <a:ext cx="3796560" cy="2153160"/>
          </a:xfrm>
          <a:prstGeom prst="rect">
            <a:avLst/>
          </a:prstGeom>
          <a:noFill/>
          <a:ln w="108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just">
              <a:lnSpc>
                <a:spcPct val="100000"/>
              </a:lnSpc>
              <a:buNone/>
            </a:pPr>
            <a:r>
              <a:rPr b="1" lang="en-US" sz="1200" spc="-1" strike="noStrike">
                <a:solidFill>
                  <a:srgbClr val="2c3e50"/>
                </a:solidFill>
                <a:latin typeface="Times New Roman"/>
                <a:ea typeface="DejaVu Sans"/>
              </a:rPr>
              <a:t>CPU</a:t>
            </a:r>
            <a:r>
              <a:rPr b="0" lang="en-US" sz="1200" spc="-1" strike="noStrike">
                <a:solidFill>
                  <a:srgbClr val="2c3e50"/>
                </a:solidFill>
                <a:latin typeface="Times New Roman"/>
                <a:ea typeface="DejaVu Sans"/>
              </a:rPr>
              <a:t> is composed of just a few cores with lots of cache memory that can handle a few software threads at a time. </a:t>
            </a:r>
            <a:endParaRPr b="0" lang="fr-CH" sz="1200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</a:pPr>
            <a:endParaRPr b="0" lang="fr-CH" sz="1200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2c3e50"/>
                </a:solidFill>
                <a:latin typeface="Times New Roman"/>
                <a:ea typeface="DejaVu Sans"/>
              </a:rPr>
              <a:t>In contrast, a </a:t>
            </a:r>
            <a:r>
              <a:rPr b="1" lang="en-US" sz="1200" spc="-1" strike="noStrike">
                <a:solidFill>
                  <a:srgbClr val="2c3e50"/>
                </a:solidFill>
                <a:latin typeface="Times New Roman"/>
                <a:ea typeface="DejaVu Sans"/>
              </a:rPr>
              <a:t>GPU</a:t>
            </a:r>
            <a:r>
              <a:rPr b="0" lang="en-US" sz="1200" spc="-1" strike="noStrike">
                <a:solidFill>
                  <a:srgbClr val="2c3e50"/>
                </a:solidFill>
                <a:latin typeface="Times New Roman"/>
                <a:ea typeface="DejaVu Sans"/>
              </a:rPr>
              <a:t> is composed of hundreds of cores that can handle thousands of threads simultaneously.</a:t>
            </a:r>
            <a:endParaRPr b="0" lang="fr-CH" sz="1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41"/>
              </a:spcBef>
              <a:buNone/>
            </a:pPr>
            <a:endParaRPr b="0" lang="fr-CH" sz="1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41"/>
              </a:spcBef>
              <a:buNone/>
            </a:pPr>
            <a:r>
              <a:rPr b="1" lang="en-US" sz="1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GPU</a:t>
            </a:r>
            <a:r>
              <a:rPr b="0" lang="en-US" sz="1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is specialized for compute intensive, highly data parallel computation</a:t>
            </a:r>
            <a:endParaRPr b="0" lang="fr-CH" sz="1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</a:pPr>
            <a:r>
              <a:rPr b="0" lang="en-US" sz="1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- More area is dedicated to processing</a:t>
            </a:r>
            <a:endParaRPr b="0" lang="fr-CH" sz="1200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- Good for high arithmetic intensity programs with a high ratio between arithmetic operations and memory operations.</a:t>
            </a:r>
            <a:r>
              <a:rPr b="0" lang="en-US" sz="1200" spc="-1" strike="noStrike">
                <a:solidFill>
                  <a:srgbClr val="2c3e50"/>
                </a:solidFill>
                <a:latin typeface="Times New Roman"/>
                <a:ea typeface="DejaVu Sans"/>
              </a:rPr>
              <a:t> </a:t>
            </a:r>
            <a:endParaRPr b="0" lang="fr-CH" sz="1200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</a:pPr>
            <a:endParaRPr b="0" lang="fr-CH" sz="1200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</a:pPr>
            <a:endParaRPr b="0" lang="fr-CH" sz="1200" spc="-1" strike="noStrike">
              <a:latin typeface="Arial"/>
            </a:endParaRPr>
          </a:p>
        </p:txBody>
      </p:sp>
      <p:pic>
        <p:nvPicPr>
          <p:cNvPr id="215" name="" descr=""/>
          <p:cNvPicPr/>
          <p:nvPr/>
        </p:nvPicPr>
        <p:blipFill>
          <a:blip r:embed="rId3"/>
          <a:stretch/>
        </p:blipFill>
        <p:spPr>
          <a:xfrm>
            <a:off x="8280000" y="54000"/>
            <a:ext cx="1690560" cy="1093680"/>
          </a:xfrm>
          <a:prstGeom prst="rect">
            <a:avLst/>
          </a:prstGeom>
          <a:ln w="108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PlaceHolder 1"/>
          <p:cNvSpPr>
            <a:spLocks noGrp="1"/>
          </p:cNvSpPr>
          <p:nvPr>
            <p:ph type="title"/>
          </p:nvPr>
        </p:nvSpPr>
        <p:spPr>
          <a:xfrm>
            <a:off x="360000" y="225720"/>
            <a:ext cx="9353160" cy="712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700" spc="-1" strike="noStrike">
                <a:solidFill>
                  <a:srgbClr val="ffffff"/>
                </a:solidFill>
                <a:latin typeface="Source Sans Pro Black"/>
              </a:rPr>
              <a:t>CPU vs GPU Comparison</a:t>
            </a:r>
            <a:endParaRPr b="0" lang="fr-CH" sz="2700" spc="-1" strike="noStrike">
              <a:latin typeface="Arial"/>
            </a:endParaRPr>
          </a:p>
        </p:txBody>
      </p:sp>
      <p:graphicFrame>
        <p:nvGraphicFramePr>
          <p:cNvPr id="217" name=""/>
          <p:cNvGraphicFramePr/>
          <p:nvPr/>
        </p:nvGraphicFramePr>
        <p:xfrm>
          <a:off x="0" y="1188000"/>
          <a:ext cx="10104120" cy="4481640"/>
        </p:xfrm>
        <a:graphic>
          <a:graphicData uri="http://schemas.openxmlformats.org/drawingml/2006/table">
            <a:tbl>
              <a:tblPr/>
              <a:tblGrid>
                <a:gridCol w="2100960"/>
                <a:gridCol w="4333320"/>
                <a:gridCol w="3670200"/>
              </a:tblGrid>
              <a:tr h="324720">
                <a:tc>
                  <a:tcPr anchor="ctr"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1200" spc="-1" strike="noStrike">
                          <a:solidFill>
                            <a:srgbClr val="2c3e50"/>
                          </a:solidFill>
                          <a:latin typeface="Source Sans Pro"/>
                        </a:rPr>
                        <a:t>CPU: Latency-oriented design</a:t>
                      </a:r>
                      <a:endParaRPr b="0" lang="fr-CH" sz="12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1200" spc="-1" strike="noStrike">
                          <a:solidFill>
                            <a:srgbClr val="2c3e50"/>
                          </a:solidFill>
                          <a:latin typeface="Source Sans Pro"/>
                        </a:rPr>
                        <a:t>GPU: Throughput Oriented Design</a:t>
                      </a:r>
                      <a:endParaRPr b="0" lang="fr-CH" sz="12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24720"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1200" spc="-1" strike="noStrike">
                          <a:solidFill>
                            <a:srgbClr val="2c3e50"/>
                          </a:solidFill>
                          <a:latin typeface="Source Sans Pro"/>
                        </a:rPr>
                        <a:t>Clock</a:t>
                      </a:r>
                      <a:endParaRPr b="0" lang="fr-CH" sz="12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1200" spc="-1" strike="noStrike">
                          <a:solidFill>
                            <a:srgbClr val="2c3e50"/>
                          </a:solidFill>
                          <a:latin typeface="Source Sans Pro"/>
                        </a:rPr>
                        <a:t>High clock frequency</a:t>
                      </a:r>
                      <a:endParaRPr b="0" lang="fr-CH" sz="12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1200" spc="-1" strike="noStrike">
                          <a:solidFill>
                            <a:srgbClr val="2c3e50"/>
                          </a:solidFill>
                          <a:latin typeface="Source Sans Pro"/>
                        </a:rPr>
                        <a:t>Moderate clock frequency</a:t>
                      </a:r>
                      <a:endParaRPr b="0" lang="fr-CH" sz="12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766080"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1200" spc="-1" strike="noStrike">
                          <a:solidFill>
                            <a:srgbClr val="2c3e50"/>
                          </a:solidFill>
                          <a:latin typeface="Source Sans Pro"/>
                        </a:rPr>
                        <a:t>Caches</a:t>
                      </a:r>
                      <a:endParaRPr b="0" lang="fr-CH" sz="12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1200" spc="-1" strike="noStrike">
                          <a:solidFill>
                            <a:srgbClr val="2c3e50"/>
                          </a:solidFill>
                          <a:latin typeface="Source Sans Pro"/>
                        </a:rPr>
                        <a:t>Large sizes</a:t>
                      </a:r>
                      <a:endParaRPr b="0" lang="fr-CH" sz="12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1200" spc="-1" strike="noStrike">
                          <a:solidFill>
                            <a:srgbClr val="2c3e50"/>
                          </a:solidFill>
                          <a:latin typeface="Source Sans Pro"/>
                        </a:rPr>
                        <a:t>Converts high latency accesses in memory to low latency accesses in cache</a:t>
                      </a:r>
                      <a:endParaRPr b="0" lang="fr-CH" sz="12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1200" spc="-1" strike="noStrike">
                          <a:solidFill>
                            <a:srgbClr val="2c3e50"/>
                          </a:solidFill>
                          <a:latin typeface="Source Sans Pro"/>
                        </a:rPr>
                        <a:t>Small caches</a:t>
                      </a:r>
                      <a:endParaRPr b="0" lang="fr-CH" sz="12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1200" spc="-1" strike="noStrike">
                          <a:solidFill>
                            <a:srgbClr val="2c3e50"/>
                          </a:solidFill>
                          <a:latin typeface="Source Sans Pro"/>
                        </a:rPr>
                        <a:t>To maximize memory throughput</a:t>
                      </a:r>
                      <a:endParaRPr b="0" lang="fr-CH" sz="12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766080"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1200" spc="-1" strike="noStrike">
                          <a:solidFill>
                            <a:srgbClr val="2c3e50"/>
                          </a:solidFill>
                          <a:latin typeface="Source Sans Pro"/>
                        </a:rPr>
                        <a:t>Control</a:t>
                      </a:r>
                      <a:endParaRPr b="0" lang="fr-CH" sz="12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1200" spc="-1" strike="noStrike">
                          <a:solidFill>
                            <a:srgbClr val="2c3e50"/>
                          </a:solidFill>
                          <a:latin typeface="Source Sans Pro"/>
                        </a:rPr>
                        <a:t>Sophisticated control system</a:t>
                      </a:r>
                      <a:endParaRPr b="0" lang="fr-CH" sz="12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1200" spc="-1" strike="noStrike">
                          <a:solidFill>
                            <a:srgbClr val="2c3e50"/>
                          </a:solidFill>
                          <a:latin typeface="Source Sans Pro"/>
                        </a:rPr>
                        <a:t>Branch prediction to reduce latency due to branching </a:t>
                      </a:r>
                      <a:br>
                        <a:rPr sz="1200"/>
                      </a:br>
                      <a:r>
                        <a:rPr b="0" lang="en-US" sz="1200" spc="-1" strike="noStrike">
                          <a:solidFill>
                            <a:srgbClr val="2c3e50"/>
                          </a:solidFill>
                          <a:latin typeface="Source Sans Pro"/>
                        </a:rPr>
                        <a:t>Data loading to reduce latency due to data access</a:t>
                      </a:r>
                      <a:endParaRPr b="0" lang="fr-CH" sz="12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1200" spc="-1" strike="noStrike">
                          <a:solidFill>
                            <a:srgbClr val="2c3e50"/>
                          </a:solidFill>
                          <a:latin typeface="Source Sans Pro"/>
                        </a:rPr>
                        <a:t>Single controlled</a:t>
                      </a:r>
                      <a:endParaRPr b="0" lang="fr-CH" sz="12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1200" spc="-1" strike="noStrike">
                          <a:solidFill>
                            <a:srgbClr val="2c3e50"/>
                          </a:solidFill>
                          <a:latin typeface="Source Sans Pro"/>
                        </a:rPr>
                        <a:t>No branch prediction</a:t>
                      </a:r>
                      <a:endParaRPr b="0" lang="fr-CH" sz="12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1200" spc="-1" strike="noStrike">
                          <a:solidFill>
                            <a:srgbClr val="2c3e50"/>
                          </a:solidFill>
                          <a:latin typeface="Source Sans Pro"/>
                        </a:rPr>
                        <a:t>No data loading</a:t>
                      </a:r>
                      <a:endParaRPr b="0" lang="fr-CH" sz="12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45400"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1200" spc="-1" strike="noStrike">
                          <a:solidFill>
                            <a:srgbClr val="2c3e50"/>
                          </a:solidFill>
                          <a:latin typeface="Source Sans Pro"/>
                        </a:rPr>
                        <a:t>Powerful Arithmetic Logic Unit (ALU)</a:t>
                      </a:r>
                      <a:endParaRPr b="0" lang="fr-CH" sz="12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1200" spc="-1" strike="noStrike">
                          <a:solidFill>
                            <a:srgbClr val="2c3e50"/>
                          </a:solidFill>
                          <a:latin typeface="Source Sans Pro"/>
                        </a:rPr>
                        <a:t>Reduced operation latency</a:t>
                      </a:r>
                      <a:endParaRPr b="0" lang="fr-CH" sz="12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1200" spc="-1" strike="noStrike">
                          <a:solidFill>
                            <a:srgbClr val="2c3e50"/>
                          </a:solidFill>
                          <a:latin typeface="Source Sans Pro"/>
                        </a:rPr>
                        <a:t>Numerous, high latency but heavily pipelined for high throughput</a:t>
                      </a:r>
                      <a:endParaRPr b="0" lang="fr-CH" sz="12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206720"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1200" spc="-1" strike="noStrike">
                          <a:solidFill>
                            <a:srgbClr val="2c3e50"/>
                          </a:solidFill>
                          <a:latin typeface="Source Sans Pro"/>
                        </a:rPr>
                        <a:t>Other aspects</a:t>
                      </a:r>
                      <a:endParaRPr b="0" lang="fr-CH" sz="12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1200" spc="-1" strike="noStrike">
                          <a:solidFill>
                            <a:srgbClr val="2c3e50"/>
                          </a:solidFill>
                          <a:latin typeface="Source Sans Pro"/>
                        </a:rPr>
                        <a:t>Lots of space devoted to caching and control logic. Multi-level caches used to avoid latency</a:t>
                      </a:r>
                      <a:endParaRPr b="0" lang="fr-CH" sz="12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1200" spc="-1" strike="noStrike">
                          <a:solidFill>
                            <a:srgbClr val="2c3e50"/>
                          </a:solidFill>
                          <a:latin typeface="Source Sans Pro"/>
                        </a:rPr>
                        <a:t>Limited number of registers due to fewer active threads</a:t>
                      </a:r>
                      <a:endParaRPr b="0" lang="fr-CH" sz="12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1200" spc="-1" strike="noStrike">
                          <a:solidFill>
                            <a:srgbClr val="2c3e50"/>
                          </a:solidFill>
                          <a:latin typeface="Source Sans Pro"/>
                        </a:rPr>
                        <a:t>Control logic to reorganize execution, provide ILP, and minimize pipeline hangs</a:t>
                      </a:r>
                      <a:endParaRPr b="0" lang="fr-CH" sz="12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1200" spc="-1" strike="noStrike">
                          <a:solidFill>
                            <a:srgbClr val="2c3e50"/>
                          </a:solidFill>
                          <a:latin typeface="Source Sans Pro"/>
                        </a:rPr>
                        <a:t>Requires a very large number of threads for latency to be tolerable</a:t>
                      </a:r>
                      <a:endParaRPr b="0" lang="fr-CH" sz="12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48280"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1200" spc="-1" strike="noStrike">
                          <a:solidFill>
                            <a:srgbClr val="2c3e50"/>
                          </a:solidFill>
                          <a:latin typeface="Source Sans Pro"/>
                        </a:rPr>
                        <a:t>Beneficial aspects for applications</a:t>
                      </a:r>
                      <a:endParaRPr b="0" lang="fr-CH" sz="12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1200" spc="-1" strike="noStrike">
                          <a:solidFill>
                            <a:srgbClr val="2c3e50"/>
                          </a:solidFill>
                          <a:latin typeface="Source Sans Pro"/>
                        </a:rPr>
                        <a:t>CPUs for sequential games where latency is critical.</a:t>
                      </a:r>
                      <a:endParaRPr b="0" lang="fr-CH" sz="12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1200" spc="-1" strike="noStrike">
                          <a:solidFill>
                            <a:srgbClr val="2c3e50"/>
                          </a:solidFill>
                          <a:latin typeface="Source Sans Pro"/>
                        </a:rPr>
                        <a:t>CPUs can be 10+X faster than GPUs for sequential code.</a:t>
                      </a:r>
                      <a:endParaRPr b="0" lang="fr-CH" sz="12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1200" spc="-1" strike="noStrike">
                          <a:solidFill>
                            <a:srgbClr val="2c3e50"/>
                          </a:solidFill>
                          <a:latin typeface="Source Sans Pro"/>
                        </a:rPr>
                        <a:t>GPUs for parallel parts where throughput is critical.</a:t>
                      </a:r>
                      <a:endParaRPr b="0" lang="fr-CH" sz="12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1200" spc="-1" strike="noStrike">
                          <a:solidFill>
                            <a:srgbClr val="2c3e50"/>
                          </a:solidFill>
                          <a:latin typeface="Source Sans Pro"/>
                        </a:rPr>
                        <a:t>GPUs can be 10+X faster than GPUs for parallel code.</a:t>
                      </a:r>
                      <a:endParaRPr b="0" lang="fr-CH" sz="12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PlaceHolder 1"/>
          <p:cNvSpPr>
            <a:spLocks noGrp="1"/>
          </p:cNvSpPr>
          <p:nvPr>
            <p:ph type="title"/>
          </p:nvPr>
        </p:nvSpPr>
        <p:spPr>
          <a:xfrm>
            <a:off x="360000" y="225720"/>
            <a:ext cx="9353160" cy="712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700" spc="-1" strike="noStrike">
                <a:solidFill>
                  <a:srgbClr val="ffffff"/>
                </a:solidFill>
                <a:latin typeface="Source Sans Pro Black"/>
              </a:rPr>
              <a:t>GPU (Graphics Processing Unit)</a:t>
            </a:r>
            <a:endParaRPr b="0" lang="fr-CH" sz="2700" spc="-1" strike="noStrike">
              <a:latin typeface="Arial"/>
            </a:endParaRPr>
          </a:p>
        </p:txBody>
      </p:sp>
      <p:sp>
        <p:nvSpPr>
          <p:cNvPr id="219" name="Content Placeholder 3"/>
          <p:cNvSpPr/>
          <p:nvPr/>
        </p:nvSpPr>
        <p:spPr>
          <a:xfrm>
            <a:off x="349560" y="1656000"/>
            <a:ext cx="9333000" cy="341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lvl="1" marL="343080" indent="-34308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r>
              <a:rPr b="1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GPU</a:t>
            </a: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is the chip in computer video cards, PS3, Xbox, etc</a:t>
            </a:r>
            <a:endParaRPr b="0" lang="fr-CH" sz="1600" spc="-1" strike="noStrike">
              <a:latin typeface="Arial"/>
            </a:endParaRPr>
          </a:p>
          <a:p>
            <a:pPr lvl="1" marL="743040" indent="-28584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Designed to realize the 3D graphics pipeline</a:t>
            </a:r>
            <a:endParaRPr b="0" lang="fr-CH" sz="1600" spc="-1" strike="noStrike">
              <a:latin typeface="Arial"/>
            </a:endParaRPr>
          </a:p>
          <a:p>
            <a:pPr lvl="2" marL="1143000" indent="-2286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Application    Geometry    Rasterizer   Image</a:t>
            </a:r>
            <a:endParaRPr b="0" lang="fr-CH" sz="16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1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GPU</a:t>
            </a: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development:</a:t>
            </a:r>
            <a:endParaRPr b="0" lang="fr-CH" sz="1600" spc="-1" strike="noStrike">
              <a:latin typeface="Arial"/>
            </a:endParaRPr>
          </a:p>
          <a:p>
            <a:pPr lvl="1" marL="743040" indent="-28584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Fixed graphics hardware</a:t>
            </a:r>
            <a:endParaRPr b="0" lang="fr-CH" sz="1600" spc="-1" strike="noStrike">
              <a:latin typeface="Arial"/>
            </a:endParaRPr>
          </a:p>
          <a:p>
            <a:pPr lvl="1" marL="743040" indent="-28584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Programmable vertex/pixel shaders</a:t>
            </a:r>
            <a:endParaRPr b="0" lang="fr-CH" sz="1600" spc="-1" strike="noStrike">
              <a:latin typeface="Arial"/>
            </a:endParaRPr>
          </a:p>
          <a:p>
            <a:pPr lvl="1" marL="743040" indent="-285840">
              <a:lnSpc>
                <a:spcPct val="100000"/>
              </a:lnSpc>
              <a:spcBef>
                <a:spcPts val="561"/>
              </a:spcBef>
              <a:buClr>
                <a:srgbClr val="ff0000"/>
              </a:buClr>
              <a:buFont typeface="Arial"/>
              <a:buChar char="–"/>
            </a:pPr>
            <a:r>
              <a:rPr b="1" lang="en-US" sz="1600" spc="-1" strike="noStrike">
                <a:solidFill>
                  <a:srgbClr val="ff0000"/>
                </a:solidFill>
                <a:latin typeface="Times New Roman"/>
                <a:ea typeface="DejaVu Sans"/>
              </a:rPr>
              <a:t>GP</a:t>
            </a:r>
            <a:r>
              <a:rPr b="1" lang="en-US" sz="1600" spc="-1" strike="noStrike">
                <a:solidFill>
                  <a:srgbClr val="0000ff"/>
                </a:solidFill>
                <a:latin typeface="Times New Roman"/>
                <a:ea typeface="DejaVu Sans"/>
              </a:rPr>
              <a:t>GPU</a:t>
            </a:r>
            <a:endParaRPr b="0" lang="fr-CH" sz="1600" spc="-1" strike="noStrike">
              <a:latin typeface="Arial"/>
            </a:endParaRPr>
          </a:p>
          <a:p>
            <a:pPr lvl="2" marL="1143000" indent="-2286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General purpose computation (beyond graphics) using GPU in applications other than 3D graphics</a:t>
            </a:r>
            <a:endParaRPr b="0" lang="fr-CH" sz="1600" spc="-1" strike="noStrike">
              <a:latin typeface="Arial"/>
            </a:endParaRPr>
          </a:p>
          <a:p>
            <a:pPr lvl="2" marL="1143000" indent="-2286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GPGPU can be treated as a co-processor for compute intensive tasks</a:t>
            </a:r>
            <a:endParaRPr b="0" lang="fr-CH" sz="1600" spc="-1" strike="noStrike">
              <a:latin typeface="Arial"/>
            </a:endParaRPr>
          </a:p>
          <a:p>
            <a:pPr lvl="3" marL="1600200" indent="-2286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With sufficient large bandwidth between CPU and GPU.</a:t>
            </a:r>
            <a:endParaRPr b="0" lang="fr-CH" sz="1600" spc="-1" strike="noStrike">
              <a:latin typeface="Arial"/>
            </a:endParaRPr>
          </a:p>
        </p:txBody>
      </p:sp>
      <p:pic>
        <p:nvPicPr>
          <p:cNvPr id="220" name="" descr=""/>
          <p:cNvPicPr/>
          <p:nvPr/>
        </p:nvPicPr>
        <p:blipFill>
          <a:blip r:embed="rId1"/>
          <a:stretch/>
        </p:blipFill>
        <p:spPr>
          <a:xfrm>
            <a:off x="8280000" y="54000"/>
            <a:ext cx="1690560" cy="1093680"/>
          </a:xfrm>
          <a:prstGeom prst="rect">
            <a:avLst/>
          </a:prstGeom>
          <a:ln w="108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PlaceHolder 14"/>
          <p:cNvSpPr/>
          <p:nvPr/>
        </p:nvSpPr>
        <p:spPr>
          <a:xfrm>
            <a:off x="360000" y="226440"/>
            <a:ext cx="9353160" cy="71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7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GPU Performance</a:t>
            </a:r>
            <a:endParaRPr b="0" lang="fr-CH" sz="2700" spc="-1" strike="noStrike">
              <a:latin typeface="Arial"/>
            </a:endParaRPr>
          </a:p>
        </p:txBody>
      </p:sp>
      <p:pic>
        <p:nvPicPr>
          <p:cNvPr id="222" name="内容占位符 3" descr=""/>
          <p:cNvPicPr/>
          <p:nvPr/>
        </p:nvPicPr>
        <p:blipFill>
          <a:blip r:embed="rId1"/>
          <a:stretch/>
        </p:blipFill>
        <p:spPr>
          <a:xfrm>
            <a:off x="155880" y="1440000"/>
            <a:ext cx="5238360" cy="3593880"/>
          </a:xfrm>
          <a:prstGeom prst="rect">
            <a:avLst/>
          </a:prstGeom>
          <a:ln w="0">
            <a:noFill/>
          </a:ln>
        </p:spPr>
      </p:pic>
      <p:pic>
        <p:nvPicPr>
          <p:cNvPr id="223" name="" descr=""/>
          <p:cNvPicPr/>
          <p:nvPr/>
        </p:nvPicPr>
        <p:blipFill>
          <a:blip r:embed="rId2"/>
          <a:stretch/>
        </p:blipFill>
        <p:spPr>
          <a:xfrm>
            <a:off x="5523120" y="1387800"/>
            <a:ext cx="4227840" cy="3646440"/>
          </a:xfrm>
          <a:prstGeom prst="rect">
            <a:avLst/>
          </a:prstGeom>
          <a:ln w="0">
            <a:noFill/>
          </a:ln>
        </p:spPr>
      </p:pic>
      <p:pic>
        <p:nvPicPr>
          <p:cNvPr id="224" name="" descr=""/>
          <p:cNvPicPr/>
          <p:nvPr/>
        </p:nvPicPr>
        <p:blipFill>
          <a:blip r:embed="rId3"/>
          <a:stretch/>
        </p:blipFill>
        <p:spPr>
          <a:xfrm>
            <a:off x="8280000" y="54000"/>
            <a:ext cx="1690560" cy="1093680"/>
          </a:xfrm>
          <a:prstGeom prst="rect">
            <a:avLst/>
          </a:prstGeom>
          <a:ln w="108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PlaceHolder 15"/>
          <p:cNvSpPr/>
          <p:nvPr/>
        </p:nvSpPr>
        <p:spPr>
          <a:xfrm>
            <a:off x="360000" y="226800"/>
            <a:ext cx="9353160" cy="71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7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GPU Memory Bandwidth</a:t>
            </a:r>
            <a:endParaRPr b="0" lang="fr-CH" sz="2700" spc="-1" strike="noStrike">
              <a:latin typeface="Arial"/>
            </a:endParaRPr>
          </a:p>
        </p:txBody>
      </p:sp>
      <p:pic>
        <p:nvPicPr>
          <p:cNvPr id="226" name="内容占位符 1" descr=""/>
          <p:cNvPicPr/>
          <p:nvPr/>
        </p:nvPicPr>
        <p:blipFill>
          <a:blip r:embed="rId1"/>
          <a:stretch/>
        </p:blipFill>
        <p:spPr>
          <a:xfrm>
            <a:off x="4320000" y="1296360"/>
            <a:ext cx="5634360" cy="3969720"/>
          </a:xfrm>
          <a:prstGeom prst="rect">
            <a:avLst/>
          </a:prstGeom>
          <a:ln w="0">
            <a:noFill/>
          </a:ln>
        </p:spPr>
      </p:pic>
      <p:sp>
        <p:nvSpPr>
          <p:cNvPr id="227" name=""/>
          <p:cNvSpPr/>
          <p:nvPr/>
        </p:nvSpPr>
        <p:spPr>
          <a:xfrm>
            <a:off x="174240" y="1548360"/>
            <a:ext cx="4134240" cy="2298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just">
              <a:lnSpc>
                <a:spcPct val="100000"/>
              </a:lnSpc>
              <a:buNone/>
            </a:pPr>
            <a:r>
              <a:rPr b="1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GPU</a:t>
            </a: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memory bandwidth is a measure of the data transfer speed between a GPU and the system across a bus, such as PCI Express (PCIe) or Thunderbolt. </a:t>
            </a:r>
            <a:endParaRPr b="0" lang="fr-CH" sz="1600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</a:pPr>
            <a:endParaRPr b="0" lang="fr-CH" sz="1600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</a:pPr>
            <a:endParaRPr b="0" lang="fr-CH" sz="1600" spc="-1" strike="noStrike">
              <a:latin typeface="Arial"/>
            </a:endParaRPr>
          </a:p>
        </p:txBody>
      </p:sp>
      <p:pic>
        <p:nvPicPr>
          <p:cNvPr id="228" name="" descr=""/>
          <p:cNvPicPr/>
          <p:nvPr/>
        </p:nvPicPr>
        <p:blipFill>
          <a:blip r:embed="rId2"/>
          <a:stretch/>
        </p:blipFill>
        <p:spPr>
          <a:xfrm>
            <a:off x="8280000" y="54000"/>
            <a:ext cx="1690560" cy="1093680"/>
          </a:xfrm>
          <a:prstGeom prst="rect">
            <a:avLst/>
          </a:prstGeom>
          <a:ln w="10800">
            <a:noFill/>
          </a:ln>
        </p:spPr>
      </p:pic>
      <p:pic>
        <p:nvPicPr>
          <p:cNvPr id="229" name="" descr=""/>
          <p:cNvPicPr/>
          <p:nvPr/>
        </p:nvPicPr>
        <p:blipFill>
          <a:blip r:embed="rId3"/>
          <a:stretch/>
        </p:blipFill>
        <p:spPr>
          <a:xfrm>
            <a:off x="174240" y="3600000"/>
            <a:ext cx="2340720" cy="1646280"/>
          </a:xfrm>
          <a:prstGeom prst="rect">
            <a:avLst/>
          </a:prstGeom>
          <a:ln w="108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PlaceHolder 17"/>
          <p:cNvSpPr/>
          <p:nvPr/>
        </p:nvSpPr>
        <p:spPr>
          <a:xfrm>
            <a:off x="360000" y="227160"/>
            <a:ext cx="9353160" cy="71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7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CPU and GPU CONNECTION</a:t>
            </a:r>
            <a:endParaRPr b="0" lang="fr-CH" sz="2700" spc="-1" strike="noStrike">
              <a:latin typeface="Arial"/>
            </a:endParaRPr>
          </a:p>
        </p:txBody>
      </p:sp>
      <p:pic>
        <p:nvPicPr>
          <p:cNvPr id="231" name="Picture 3" descr=""/>
          <p:cNvPicPr/>
          <p:nvPr/>
        </p:nvPicPr>
        <p:blipFill>
          <a:blip r:embed="rId1"/>
          <a:stretch/>
        </p:blipFill>
        <p:spPr>
          <a:xfrm>
            <a:off x="216000" y="1359720"/>
            <a:ext cx="5033880" cy="3689640"/>
          </a:xfrm>
          <a:prstGeom prst="rect">
            <a:avLst/>
          </a:prstGeom>
          <a:ln w="0">
            <a:noFill/>
          </a:ln>
        </p:spPr>
      </p:pic>
      <p:sp>
        <p:nvSpPr>
          <p:cNvPr id="232" name="Rectangle 10"/>
          <p:cNvSpPr/>
          <p:nvPr/>
        </p:nvSpPr>
        <p:spPr>
          <a:xfrm>
            <a:off x="5594760" y="2160000"/>
            <a:ext cx="2859120" cy="71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100000"/>
              </a:lnSpc>
              <a:buNone/>
            </a:pPr>
            <a:r>
              <a:rPr b="1" lang="en-US" sz="1600" spc="-1" strike="noStrike">
                <a:solidFill>
                  <a:srgbClr val="000000"/>
                </a:solidFill>
                <a:latin typeface="Calibri"/>
                <a:ea typeface="DejaVu Sans"/>
              </a:rPr>
              <a:t>The GPU pipeline</a:t>
            </a:r>
            <a:endParaRPr b="0" lang="fr-CH" sz="1600" spc="-1" strike="noStrike">
              <a:latin typeface="Arial"/>
            </a:endParaRPr>
          </a:p>
        </p:txBody>
      </p:sp>
      <p:sp>
        <p:nvSpPr>
          <p:cNvPr id="233" name="Rectangle 11"/>
          <p:cNvSpPr/>
          <p:nvPr/>
        </p:nvSpPr>
        <p:spPr>
          <a:xfrm>
            <a:off x="5580000" y="2880000"/>
            <a:ext cx="4263120" cy="89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365760" indent="-255960">
              <a:lnSpc>
                <a:spcPct val="100000"/>
              </a:lnSpc>
              <a:spcBef>
                <a:spcPts val="400"/>
              </a:spcBef>
              <a:buClr>
                <a:srgbClr val="0f6fc6"/>
              </a:buClr>
              <a:buSzPct val="68000"/>
              <a:buFont typeface="Wingdings 3" charset="2"/>
              <a:buChar char=""/>
            </a:pPr>
            <a:r>
              <a:rPr b="1" lang="en-US" sz="1600" spc="-1" strike="noStrike">
                <a:solidFill>
                  <a:srgbClr val="000000"/>
                </a:solidFill>
                <a:latin typeface="Calibri"/>
                <a:ea typeface="DejaVu Sans"/>
              </a:rPr>
              <a:t>GPU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DejaVu Sans"/>
              </a:rPr>
              <a:t> receives geometry information from the </a:t>
            </a:r>
            <a:r>
              <a:rPr b="1" lang="en-US" sz="1600" spc="-1" strike="noStrike">
                <a:solidFill>
                  <a:srgbClr val="000000"/>
                </a:solidFill>
                <a:latin typeface="Calibri"/>
                <a:ea typeface="DejaVu Sans"/>
              </a:rPr>
              <a:t>CPU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DejaVu Sans"/>
              </a:rPr>
              <a:t> as an input and provides a picture as an output</a:t>
            </a:r>
            <a:endParaRPr b="0" lang="fr-CH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buNone/>
            </a:pPr>
            <a:endParaRPr b="0" lang="fr-CH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buNone/>
            </a:pPr>
            <a:endParaRPr b="0" lang="fr-CH" sz="2000" spc="-1" strike="noStrike">
              <a:latin typeface="Arial"/>
            </a:endParaRPr>
          </a:p>
        </p:txBody>
      </p:sp>
      <p:grpSp>
        <p:nvGrpSpPr>
          <p:cNvPr id="234" name="Group 7"/>
          <p:cNvGrpSpPr/>
          <p:nvPr/>
        </p:nvGrpSpPr>
        <p:grpSpPr>
          <a:xfrm>
            <a:off x="4320000" y="3960000"/>
            <a:ext cx="5501880" cy="992880"/>
            <a:chOff x="4320000" y="3960000"/>
            <a:chExt cx="5501880" cy="992880"/>
          </a:xfrm>
        </p:grpSpPr>
        <p:sp>
          <p:nvSpPr>
            <p:cNvPr id="235" name="Rectangle 29"/>
            <p:cNvSpPr/>
            <p:nvPr/>
          </p:nvSpPr>
          <p:spPr>
            <a:xfrm>
              <a:off x="4320000" y="3960000"/>
              <a:ext cx="875160" cy="99288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 rtl="1">
                <a:lnSpc>
                  <a:spcPct val="100000"/>
                </a:lnSpc>
                <a:buNone/>
              </a:pPr>
              <a:r>
                <a:rPr b="0" lang="en-US" sz="1400" spc="-1" strike="noStrike">
                  <a:solidFill>
                    <a:srgbClr val="000000"/>
                  </a:solidFill>
                  <a:latin typeface="Garamond"/>
                  <a:ea typeface="DejaVu Sans"/>
                </a:rPr>
                <a:t>host</a:t>
              </a:r>
              <a:endParaRPr b="0" lang="fr-CH" sz="1400" spc="-1" strike="noStrike">
                <a:latin typeface="Arial"/>
              </a:endParaRPr>
            </a:p>
            <a:p>
              <a:pPr algn="ctr" rtl="1">
                <a:lnSpc>
                  <a:spcPct val="100000"/>
                </a:lnSpc>
                <a:buNone/>
              </a:pPr>
              <a:r>
                <a:rPr b="0" lang="en-US" sz="1400" spc="-1" strike="noStrike">
                  <a:solidFill>
                    <a:srgbClr val="000000"/>
                  </a:solidFill>
                  <a:latin typeface="Garamond"/>
                  <a:ea typeface="DejaVu Sans"/>
                </a:rPr>
                <a:t>interface</a:t>
              </a:r>
              <a:endParaRPr b="0" lang="fr-CH" sz="1400" spc="-1" strike="noStrike">
                <a:latin typeface="Arial"/>
              </a:endParaRPr>
            </a:p>
          </p:txBody>
        </p:sp>
        <p:sp>
          <p:nvSpPr>
            <p:cNvPr id="236" name="Rectangle 45"/>
            <p:cNvSpPr/>
            <p:nvPr/>
          </p:nvSpPr>
          <p:spPr>
            <a:xfrm>
              <a:off x="5477040" y="3960000"/>
              <a:ext cx="875160" cy="99288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 rtl="1">
                <a:lnSpc>
                  <a:spcPct val="100000"/>
                </a:lnSpc>
                <a:buNone/>
              </a:pPr>
              <a:r>
                <a:rPr b="0" lang="en-US" sz="1400" spc="-1" strike="noStrike">
                  <a:solidFill>
                    <a:srgbClr val="000000"/>
                  </a:solidFill>
                  <a:latin typeface="Garamond"/>
                  <a:ea typeface="DejaVu Sans"/>
                </a:rPr>
                <a:t>vertex</a:t>
              </a:r>
              <a:endParaRPr b="0" lang="fr-CH" sz="1400" spc="-1" strike="noStrike">
                <a:latin typeface="Arial"/>
              </a:endParaRPr>
            </a:p>
            <a:p>
              <a:pPr algn="ctr" rtl="1">
                <a:lnSpc>
                  <a:spcPct val="100000"/>
                </a:lnSpc>
                <a:buNone/>
              </a:pPr>
              <a:r>
                <a:rPr b="0" lang="en-US" sz="1400" spc="-1" strike="noStrike">
                  <a:solidFill>
                    <a:srgbClr val="000000"/>
                  </a:solidFill>
                  <a:latin typeface="Garamond"/>
                  <a:ea typeface="DejaVu Sans"/>
                </a:rPr>
                <a:t>processing</a:t>
              </a:r>
              <a:endParaRPr b="0" lang="fr-CH" sz="1400" spc="-1" strike="noStrike">
                <a:latin typeface="Arial"/>
              </a:endParaRPr>
            </a:p>
          </p:txBody>
        </p:sp>
        <p:sp>
          <p:nvSpPr>
            <p:cNvPr id="237" name="Rectangle 46"/>
            <p:cNvSpPr/>
            <p:nvPr/>
          </p:nvSpPr>
          <p:spPr>
            <a:xfrm>
              <a:off x="6633360" y="3960000"/>
              <a:ext cx="875160" cy="99288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 rtl="1">
                <a:lnSpc>
                  <a:spcPct val="100000"/>
                </a:lnSpc>
                <a:buNone/>
              </a:pPr>
              <a:r>
                <a:rPr b="0" lang="en-US" sz="1400" spc="-1" strike="noStrike">
                  <a:solidFill>
                    <a:srgbClr val="000000"/>
                  </a:solidFill>
                  <a:latin typeface="Garamond"/>
                  <a:ea typeface="DejaVu Sans"/>
                </a:rPr>
                <a:t>triangle</a:t>
              </a:r>
              <a:endParaRPr b="0" lang="fr-CH" sz="1400" spc="-1" strike="noStrike">
                <a:latin typeface="Arial"/>
              </a:endParaRPr>
            </a:p>
            <a:p>
              <a:pPr algn="ctr" rtl="1">
                <a:lnSpc>
                  <a:spcPct val="100000"/>
                </a:lnSpc>
                <a:buNone/>
              </a:pPr>
              <a:r>
                <a:rPr b="0" lang="en-US" sz="1400" spc="-1" strike="noStrike">
                  <a:solidFill>
                    <a:srgbClr val="000000"/>
                  </a:solidFill>
                  <a:latin typeface="Garamond"/>
                  <a:ea typeface="DejaVu Sans"/>
                </a:rPr>
                <a:t>setup</a:t>
              </a:r>
              <a:endParaRPr b="0" lang="fr-CH" sz="1400" spc="-1" strike="noStrike">
                <a:latin typeface="Arial"/>
              </a:endParaRPr>
            </a:p>
          </p:txBody>
        </p:sp>
        <p:sp>
          <p:nvSpPr>
            <p:cNvPr id="238" name="Rectangle 47"/>
            <p:cNvSpPr/>
            <p:nvPr/>
          </p:nvSpPr>
          <p:spPr>
            <a:xfrm>
              <a:off x="7790760" y="3960000"/>
              <a:ext cx="875160" cy="99288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 rtl="1">
                <a:lnSpc>
                  <a:spcPct val="100000"/>
                </a:lnSpc>
                <a:buNone/>
              </a:pPr>
              <a:r>
                <a:rPr b="0" lang="en-US" sz="1400" spc="-1" strike="noStrike">
                  <a:solidFill>
                    <a:srgbClr val="000000"/>
                  </a:solidFill>
                  <a:latin typeface="Garamond"/>
                  <a:ea typeface="DejaVu Sans"/>
                </a:rPr>
                <a:t>fragment</a:t>
              </a:r>
              <a:endParaRPr b="0" lang="fr-CH" sz="1400" spc="-1" strike="noStrike">
                <a:latin typeface="Arial"/>
              </a:endParaRPr>
            </a:p>
            <a:p>
              <a:pPr algn="ctr" rtl="1">
                <a:lnSpc>
                  <a:spcPct val="100000"/>
                </a:lnSpc>
                <a:buNone/>
              </a:pPr>
              <a:r>
                <a:rPr b="0" lang="en-US" sz="1400" spc="-1" strike="noStrike">
                  <a:solidFill>
                    <a:srgbClr val="000000"/>
                  </a:solidFill>
                  <a:latin typeface="Garamond"/>
                  <a:ea typeface="DejaVu Sans"/>
                </a:rPr>
                <a:t> </a:t>
              </a:r>
              <a:r>
                <a:rPr b="0" lang="en-US" sz="1400" spc="-1" strike="noStrike">
                  <a:solidFill>
                    <a:srgbClr val="000000"/>
                  </a:solidFill>
                  <a:latin typeface="Garamond"/>
                  <a:ea typeface="DejaVu Sans"/>
                </a:rPr>
                <a:t>processing</a:t>
              </a:r>
              <a:r>
                <a:rPr b="0" lang="en-US" sz="1400" spc="-1" strike="noStrike">
                  <a:solidFill>
                    <a:srgbClr val="000000"/>
                  </a:solidFill>
                  <a:latin typeface="Garamond"/>
                  <a:ea typeface="DejaVu Sans"/>
                </a:rPr>
                <a:t> </a:t>
              </a:r>
              <a:endParaRPr b="0" lang="fr-CH" sz="1400" spc="-1" strike="noStrike">
                <a:latin typeface="Arial"/>
              </a:endParaRPr>
            </a:p>
          </p:txBody>
        </p:sp>
        <p:sp>
          <p:nvSpPr>
            <p:cNvPr id="239" name="Rectangle 48"/>
            <p:cNvSpPr/>
            <p:nvPr/>
          </p:nvSpPr>
          <p:spPr>
            <a:xfrm>
              <a:off x="8946720" y="3960000"/>
              <a:ext cx="875160" cy="99288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 rtl="1">
                <a:lnSpc>
                  <a:spcPct val="100000"/>
                </a:lnSpc>
                <a:buNone/>
              </a:pPr>
              <a:r>
                <a:rPr b="0" lang="en-US" sz="1400" spc="-1" strike="noStrike">
                  <a:solidFill>
                    <a:srgbClr val="000000"/>
                  </a:solidFill>
                  <a:latin typeface="Garamond"/>
                  <a:ea typeface="DejaVu Sans"/>
                </a:rPr>
                <a:t>memory</a:t>
              </a:r>
              <a:endParaRPr b="0" lang="fr-CH" sz="1400" spc="-1" strike="noStrike">
                <a:latin typeface="Arial"/>
              </a:endParaRPr>
            </a:p>
            <a:p>
              <a:pPr algn="ctr" rtl="1">
                <a:lnSpc>
                  <a:spcPct val="100000"/>
                </a:lnSpc>
                <a:buNone/>
              </a:pPr>
              <a:r>
                <a:rPr b="0" lang="en-US" sz="1400" spc="-1" strike="noStrike">
                  <a:solidFill>
                    <a:srgbClr val="000000"/>
                  </a:solidFill>
                  <a:latin typeface="Garamond"/>
                  <a:ea typeface="DejaVu Sans"/>
                </a:rPr>
                <a:t>interface</a:t>
              </a:r>
              <a:endParaRPr b="0" lang="fr-CH" sz="1400" spc="-1" strike="noStrike">
                <a:latin typeface="Arial"/>
              </a:endParaRPr>
            </a:p>
          </p:txBody>
        </p:sp>
        <p:sp>
          <p:nvSpPr>
            <p:cNvPr id="240" name="Line 32"/>
            <p:cNvSpPr/>
            <p:nvPr/>
          </p:nvSpPr>
          <p:spPr>
            <a:xfrm>
              <a:off x="5201640" y="4459680"/>
              <a:ext cx="275400" cy="360"/>
            </a:xfrm>
            <a:prstGeom prst="line">
              <a:avLst/>
            </a:prstGeom>
            <a:ln w="9525">
              <a:solidFill>
                <a:srgbClr val="000000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1" name="Line 33"/>
            <p:cNvSpPr/>
            <p:nvPr/>
          </p:nvSpPr>
          <p:spPr>
            <a:xfrm>
              <a:off x="6357600" y="4459680"/>
              <a:ext cx="275760" cy="360"/>
            </a:xfrm>
            <a:prstGeom prst="line">
              <a:avLst/>
            </a:prstGeom>
            <a:ln w="9525">
              <a:solidFill>
                <a:srgbClr val="000000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2" name="Line 34"/>
            <p:cNvSpPr/>
            <p:nvPr/>
          </p:nvSpPr>
          <p:spPr>
            <a:xfrm>
              <a:off x="7514640" y="4459680"/>
              <a:ext cx="275760" cy="360"/>
            </a:xfrm>
            <a:prstGeom prst="line">
              <a:avLst/>
            </a:prstGeom>
            <a:ln w="9525">
              <a:solidFill>
                <a:srgbClr val="000000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3" name="Line 35"/>
            <p:cNvSpPr/>
            <p:nvPr/>
          </p:nvSpPr>
          <p:spPr>
            <a:xfrm>
              <a:off x="8672040" y="4459680"/>
              <a:ext cx="275760" cy="360"/>
            </a:xfrm>
            <a:prstGeom prst="line">
              <a:avLst/>
            </a:prstGeom>
            <a:ln w="9525">
              <a:solidFill>
                <a:srgbClr val="000000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</p:grpSp>
      <p:pic>
        <p:nvPicPr>
          <p:cNvPr id="244" name="Picture 4" descr="https://www.marky.ca/3d/quake/quake-split.jpg"/>
          <p:cNvPicPr/>
          <p:nvPr/>
        </p:nvPicPr>
        <p:blipFill>
          <a:blip r:embed="rId2"/>
          <a:stretch/>
        </p:blipFill>
        <p:spPr>
          <a:xfrm>
            <a:off x="7560000" y="1370520"/>
            <a:ext cx="2279880" cy="1503360"/>
          </a:xfrm>
          <a:prstGeom prst="rect">
            <a:avLst/>
          </a:prstGeom>
          <a:ln w="0">
            <a:noFill/>
          </a:ln>
        </p:spPr>
      </p:pic>
      <p:pic>
        <p:nvPicPr>
          <p:cNvPr id="245" name="" descr=""/>
          <p:cNvPicPr/>
          <p:nvPr/>
        </p:nvPicPr>
        <p:blipFill>
          <a:blip r:embed="rId3"/>
          <a:stretch/>
        </p:blipFill>
        <p:spPr>
          <a:xfrm>
            <a:off x="8280000" y="54000"/>
            <a:ext cx="1690560" cy="1093680"/>
          </a:xfrm>
          <a:prstGeom prst="rect">
            <a:avLst/>
          </a:prstGeom>
          <a:ln w="108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PlaceHolder 21"/>
          <p:cNvSpPr/>
          <p:nvPr/>
        </p:nvSpPr>
        <p:spPr>
          <a:xfrm>
            <a:off x="360000" y="227520"/>
            <a:ext cx="9353160" cy="71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7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Native GPU code: HIP/CUDA</a:t>
            </a:r>
            <a:endParaRPr b="0" lang="fr-CH" sz="2700" spc="-1" strike="noStrike">
              <a:latin typeface="Arial"/>
            </a:endParaRPr>
          </a:p>
        </p:txBody>
      </p:sp>
      <p:sp>
        <p:nvSpPr>
          <p:cNvPr id="247" name=""/>
          <p:cNvSpPr/>
          <p:nvPr/>
        </p:nvSpPr>
        <p:spPr>
          <a:xfrm>
            <a:off x="871200" y="1764000"/>
            <a:ext cx="9239760" cy="3074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fr-CH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CUDA</a:t>
            </a:r>
            <a:r>
              <a:rPr b="0" lang="fr-CH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i="1" lang="fr-CH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from</a:t>
            </a:r>
            <a:r>
              <a:rPr b="0" lang="fr-CH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i="1" lang="fr-CH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NVIDIA</a:t>
            </a:r>
            <a:endParaRPr b="0" lang="fr-CH" sz="1600" spc="-1" strike="noStrike">
              <a:latin typeface="Arial"/>
            </a:endParaRPr>
          </a:p>
          <a:p>
            <a:pPr marL="360000" indent="-21600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Has been a standard for native GPU code for years</a:t>
            </a:r>
            <a:endParaRPr b="0" lang="fr-CH" sz="1600" spc="-1" strike="noStrike">
              <a:latin typeface="Arial"/>
            </a:endParaRPr>
          </a:p>
          <a:p>
            <a:pPr marL="360000" indent="-21600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Extensive set of optimized libraries available</a:t>
            </a:r>
            <a:endParaRPr b="0" lang="fr-CH" sz="1600" spc="-1" strike="noStrike">
              <a:latin typeface="Arial"/>
            </a:endParaRPr>
          </a:p>
          <a:p>
            <a:pPr marL="360000" indent="-21600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Custom syntax (extension of C++) supported only by CUDA compilers</a:t>
            </a:r>
            <a:endParaRPr b="0" lang="fr-CH" sz="1600" spc="-1" strike="noStrike">
              <a:latin typeface="Arial"/>
            </a:endParaRPr>
          </a:p>
          <a:p>
            <a:pPr marL="360000" indent="-21600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Support only f   or NVIDIA devices</a:t>
            </a:r>
            <a:endParaRPr b="0" lang="fr-CH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fr-CH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fr-CH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HIP </a:t>
            </a:r>
            <a:r>
              <a:rPr b="0" i="1" lang="fr-CH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(Heterogeneous-computing Interface for Portability) from AMD</a:t>
            </a:r>
            <a:endParaRPr b="0" lang="fr-CH" sz="1600" spc="-1" strike="noStrike">
              <a:latin typeface="Arial"/>
            </a:endParaRPr>
          </a:p>
          <a:p>
            <a:pPr marL="360000" indent="-21600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AMD effort to offer a common programming interface that works on both CUDA and ROCm devices</a:t>
            </a:r>
            <a:endParaRPr b="0" lang="fr-CH" sz="1600" spc="-1" strike="noStrike">
              <a:latin typeface="Arial"/>
            </a:endParaRPr>
          </a:p>
          <a:p>
            <a:pPr marL="360000" indent="-21600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Standard C++ syntax, uses nvcc/hcc compiler in the background</a:t>
            </a:r>
            <a:endParaRPr b="0" lang="fr-CH" sz="1600" spc="-1" strike="noStrike">
              <a:latin typeface="Arial"/>
            </a:endParaRPr>
          </a:p>
          <a:p>
            <a:pPr marL="360000" indent="-21600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Almost a one-on-one clone of CUDA from the user perspective</a:t>
            </a:r>
            <a:endParaRPr b="0" lang="fr-CH" sz="1600" spc="-1" strike="noStrike">
              <a:latin typeface="Arial"/>
            </a:endParaRPr>
          </a:p>
          <a:p>
            <a:pPr marL="360000" indent="-21600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Ecosystem is new and developing fast</a:t>
            </a:r>
            <a:endParaRPr b="0" lang="fr-CH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fr-CH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AMD</a:t>
            </a: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and </a:t>
            </a:r>
            <a:r>
              <a:rPr b="1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NVIDIA</a:t>
            </a: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offers also a wide set of optimized libraries and tools</a:t>
            </a:r>
            <a:endParaRPr b="0" lang="fr-CH" sz="1600" spc="-1" strike="noStrike">
              <a:latin typeface="Arial"/>
            </a:endParaRPr>
          </a:p>
        </p:txBody>
      </p:sp>
      <p:pic>
        <p:nvPicPr>
          <p:cNvPr id="248" name="" descr=""/>
          <p:cNvPicPr/>
          <p:nvPr/>
        </p:nvPicPr>
        <p:blipFill>
          <a:blip r:embed="rId1"/>
          <a:stretch/>
        </p:blipFill>
        <p:spPr>
          <a:xfrm>
            <a:off x="360000" y="2310840"/>
            <a:ext cx="564120" cy="564120"/>
          </a:xfrm>
          <a:prstGeom prst="rect">
            <a:avLst/>
          </a:prstGeom>
          <a:ln w="0">
            <a:noFill/>
          </a:ln>
        </p:spPr>
      </p:pic>
      <p:pic>
        <p:nvPicPr>
          <p:cNvPr id="249" name="" descr=""/>
          <p:cNvPicPr/>
          <p:nvPr/>
        </p:nvPicPr>
        <p:blipFill>
          <a:blip r:embed="rId2"/>
          <a:stretch/>
        </p:blipFill>
        <p:spPr>
          <a:xfrm>
            <a:off x="7128000" y="4500000"/>
            <a:ext cx="606600" cy="534960"/>
          </a:xfrm>
          <a:prstGeom prst="rect">
            <a:avLst/>
          </a:prstGeom>
          <a:ln w="0">
            <a:noFill/>
          </a:ln>
        </p:spPr>
      </p:pic>
      <p:pic>
        <p:nvPicPr>
          <p:cNvPr id="250" name="" descr=""/>
          <p:cNvPicPr/>
          <p:nvPr/>
        </p:nvPicPr>
        <p:blipFill>
          <a:blip r:embed="rId3"/>
          <a:stretch/>
        </p:blipFill>
        <p:spPr>
          <a:xfrm>
            <a:off x="7848000" y="4454280"/>
            <a:ext cx="1163520" cy="652680"/>
          </a:xfrm>
          <a:prstGeom prst="rect">
            <a:avLst/>
          </a:prstGeom>
          <a:ln w="0">
            <a:noFill/>
          </a:ln>
        </p:spPr>
      </p:pic>
      <p:pic>
        <p:nvPicPr>
          <p:cNvPr id="251" name="" descr=""/>
          <p:cNvPicPr/>
          <p:nvPr/>
        </p:nvPicPr>
        <p:blipFill>
          <a:blip r:embed="rId4"/>
          <a:stretch/>
        </p:blipFill>
        <p:spPr>
          <a:xfrm>
            <a:off x="720" y="3730680"/>
            <a:ext cx="1074240" cy="584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"/>
          <p:cNvSpPr/>
          <p:nvPr/>
        </p:nvSpPr>
        <p:spPr>
          <a:xfrm>
            <a:off x="2160000" y="2520000"/>
            <a:ext cx="6474600" cy="1423800"/>
          </a:xfrm>
          <a:prstGeom prst="rect">
            <a:avLst/>
          </a:prstGeom>
          <a:noFill/>
          <a:ln w="108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30000"/>
              </a:lnSpc>
              <a:spcBef>
                <a:spcPts val="479"/>
              </a:spcBef>
              <a:buNone/>
              <a:tabLst>
                <a:tab algn="l" pos="0"/>
              </a:tabLst>
            </a:pPr>
            <a:r>
              <a:rPr b="1" lang="en-US" sz="2600" spc="-1" strike="noStrike">
                <a:solidFill>
                  <a:srgbClr val="000000"/>
                </a:solidFill>
                <a:latin typeface="Calibri"/>
                <a:ea typeface="Songti SC"/>
              </a:rPr>
              <a:t>GPGPU </a:t>
            </a:r>
            <a:endParaRPr b="0" lang="fr-CH" sz="2600" spc="-1" strike="noStrike">
              <a:latin typeface="Arial"/>
            </a:endParaRPr>
          </a:p>
          <a:p>
            <a:pPr algn="ctr">
              <a:lnSpc>
                <a:spcPct val="130000"/>
              </a:lnSpc>
              <a:spcBef>
                <a:spcPts val="479"/>
              </a:spcBef>
              <a:buNone/>
              <a:tabLst>
                <a:tab algn="l" pos="0"/>
              </a:tabLst>
            </a:pPr>
            <a:r>
              <a:rPr b="1" lang="en-GB" sz="2000" spc="-1" strike="noStrike">
                <a:solidFill>
                  <a:srgbClr val="c9211e"/>
                </a:solidFill>
                <a:latin typeface="Calibri"/>
                <a:ea typeface="ＭＳ Ｐゴシック"/>
              </a:rPr>
              <a:t>G</a:t>
            </a:r>
            <a:r>
              <a:rPr b="0" lang="en-GB" sz="2000" spc="-1" strike="noStrike">
                <a:solidFill>
                  <a:srgbClr val="00114d"/>
                </a:solidFill>
                <a:latin typeface="Calibri"/>
                <a:ea typeface="ＭＳ Ｐゴシック"/>
              </a:rPr>
              <a:t>eneral </a:t>
            </a:r>
            <a:r>
              <a:rPr b="1" lang="en-GB" sz="2000" spc="-1" strike="noStrike">
                <a:solidFill>
                  <a:srgbClr val="c9211e"/>
                </a:solidFill>
                <a:latin typeface="Calibri"/>
                <a:ea typeface="ＭＳ Ｐゴシック"/>
              </a:rPr>
              <a:t>P</a:t>
            </a:r>
            <a:r>
              <a:rPr b="0" lang="en-GB" sz="2000" spc="-1" strike="noStrike">
                <a:solidFill>
                  <a:srgbClr val="00114d"/>
                </a:solidFill>
                <a:latin typeface="Calibri"/>
                <a:ea typeface="ＭＳ Ｐゴシック"/>
              </a:rPr>
              <a:t>urpose computation </a:t>
            </a:r>
            <a:endParaRPr b="0" lang="fr-CH" sz="2000" spc="-1" strike="noStrike">
              <a:latin typeface="Arial"/>
            </a:endParaRPr>
          </a:p>
          <a:p>
            <a:pPr algn="ctr">
              <a:lnSpc>
                <a:spcPct val="130000"/>
              </a:lnSpc>
              <a:spcBef>
                <a:spcPts val="479"/>
              </a:spcBef>
              <a:buNone/>
              <a:tabLst>
                <a:tab algn="l" pos="0"/>
              </a:tabLst>
            </a:pPr>
            <a:r>
              <a:rPr b="0" lang="en-GB" sz="2000" spc="-1" strike="noStrike">
                <a:solidFill>
                  <a:srgbClr val="00114d"/>
                </a:solidFill>
                <a:latin typeface="Calibri"/>
                <a:ea typeface="ＭＳ Ｐゴシック"/>
              </a:rPr>
              <a:t>on </a:t>
            </a:r>
            <a:r>
              <a:rPr b="1" lang="en-GB" sz="2000" spc="-1" strike="noStrike">
                <a:solidFill>
                  <a:srgbClr val="c9211e"/>
                </a:solidFill>
                <a:latin typeface="Calibri"/>
                <a:ea typeface="ＭＳ Ｐゴシック"/>
              </a:rPr>
              <a:t>G</a:t>
            </a:r>
            <a:r>
              <a:rPr b="0" lang="en-GB" sz="2000" spc="-1" strike="noStrike">
                <a:solidFill>
                  <a:srgbClr val="00114d"/>
                </a:solidFill>
                <a:latin typeface="Calibri"/>
                <a:ea typeface="ＭＳ Ｐゴシック"/>
              </a:rPr>
              <a:t>raphics </a:t>
            </a:r>
            <a:r>
              <a:rPr b="1" lang="en-GB" sz="2000" spc="-1" strike="noStrike">
                <a:solidFill>
                  <a:srgbClr val="c9211e"/>
                </a:solidFill>
                <a:latin typeface="Calibri"/>
                <a:ea typeface="ＭＳ Ｐゴシック"/>
              </a:rPr>
              <a:t>P</a:t>
            </a:r>
            <a:r>
              <a:rPr b="0" lang="en-GB" sz="2000" spc="-1" strike="noStrike">
                <a:solidFill>
                  <a:srgbClr val="00114d"/>
                </a:solidFill>
                <a:latin typeface="Calibri"/>
                <a:ea typeface="ＭＳ Ｐゴシック"/>
              </a:rPr>
              <a:t>rocessing </a:t>
            </a:r>
            <a:r>
              <a:rPr b="1" lang="en-GB" sz="2000" spc="-1" strike="noStrike">
                <a:solidFill>
                  <a:srgbClr val="c9211e"/>
                </a:solidFill>
                <a:latin typeface="Calibri"/>
                <a:ea typeface="ＭＳ Ｐゴシック"/>
              </a:rPr>
              <a:t>U</a:t>
            </a:r>
            <a:r>
              <a:rPr b="0" lang="en-GB" sz="2000" spc="-1" strike="noStrike">
                <a:solidFill>
                  <a:srgbClr val="00114d"/>
                </a:solidFill>
                <a:latin typeface="Calibri"/>
                <a:ea typeface="ＭＳ Ｐゴシック"/>
              </a:rPr>
              <a:t>nits.</a:t>
            </a:r>
            <a:endParaRPr b="0" lang="fr-CH" sz="20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endParaRPr b="0" lang="fr-CH" sz="20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endParaRPr b="0" lang="fr-CH" sz="2000" spc="-1" strike="noStrike">
              <a:latin typeface="Arial"/>
            </a:endParaRPr>
          </a:p>
        </p:txBody>
      </p:sp>
      <p:pic>
        <p:nvPicPr>
          <p:cNvPr id="253" name="" descr=""/>
          <p:cNvPicPr/>
          <p:nvPr/>
        </p:nvPicPr>
        <p:blipFill>
          <a:blip r:embed="rId1"/>
          <a:stretch/>
        </p:blipFill>
        <p:spPr>
          <a:xfrm>
            <a:off x="2160000" y="2484720"/>
            <a:ext cx="1420560" cy="1404360"/>
          </a:xfrm>
          <a:prstGeom prst="rect">
            <a:avLst/>
          </a:prstGeom>
          <a:ln w="0">
            <a:noFill/>
          </a:ln>
          <a:effectLst>
            <a:outerShdw blurRad="0" dir="2700000" dist="101823" rotWithShape="0">
              <a:srgbClr val="bababa"/>
            </a:outerShdw>
          </a:effectLst>
        </p:spPr>
      </p:pic>
      <p:pic>
        <p:nvPicPr>
          <p:cNvPr id="254" name="" descr=""/>
          <p:cNvPicPr/>
          <p:nvPr/>
        </p:nvPicPr>
        <p:blipFill>
          <a:blip r:embed="rId2"/>
          <a:stretch/>
        </p:blipFill>
        <p:spPr>
          <a:xfrm>
            <a:off x="7236000" y="2304000"/>
            <a:ext cx="1417680" cy="1417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PlaceHolder 5"/>
          <p:cNvSpPr/>
          <p:nvPr/>
        </p:nvSpPr>
        <p:spPr>
          <a:xfrm>
            <a:off x="354600" y="226080"/>
            <a:ext cx="9353160" cy="71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just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7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GPGPU (General-Purpose Graphics Processing Unit)</a:t>
            </a:r>
            <a:endParaRPr b="0" lang="fr-CH" sz="2700" spc="-1" strike="noStrike">
              <a:latin typeface="Arial"/>
            </a:endParaRPr>
          </a:p>
        </p:txBody>
      </p:sp>
      <p:sp>
        <p:nvSpPr>
          <p:cNvPr id="256" name="Rectangle 1"/>
          <p:cNvSpPr/>
          <p:nvPr/>
        </p:nvSpPr>
        <p:spPr>
          <a:xfrm>
            <a:off x="1404000" y="2016000"/>
            <a:ext cx="8813880" cy="35218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 marL="343080" indent="-343080">
              <a:lnSpc>
                <a:spcPct val="130000"/>
              </a:lnSpc>
              <a:spcBef>
                <a:spcPts val="479"/>
              </a:spcBef>
              <a:buClr>
                <a:srgbClr val="00114d"/>
              </a:buClr>
              <a:buSzPct val="120000"/>
              <a:buFont typeface="Symbol"/>
              <a:buChar char=""/>
            </a:pPr>
            <a:r>
              <a:rPr b="1" lang="en-GB" sz="1400" spc="-1" strike="noStrike">
                <a:solidFill>
                  <a:srgbClr val="000000"/>
                </a:solidFill>
                <a:latin typeface="Times New Roman"/>
                <a:ea typeface="ＭＳ Ｐゴシック"/>
              </a:rPr>
              <a:t>GPGPU:</a:t>
            </a:r>
            <a:r>
              <a:rPr b="0" lang="en-GB" sz="1400" spc="-1" strike="noStrike">
                <a:solidFill>
                  <a:srgbClr val="000000"/>
                </a:solidFill>
                <a:latin typeface="Times New Roman"/>
                <a:ea typeface="ＭＳ Ｐゴシック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ＭＳ Ｐゴシック"/>
              </a:rPr>
              <a:t>Using graphic hardware for </a:t>
            </a:r>
            <a:r>
              <a:rPr b="1" lang="en-US" sz="1400" spc="-1" strike="noStrike">
                <a:solidFill>
                  <a:srgbClr val="c9211e"/>
                </a:solidFill>
                <a:latin typeface="Times New Roman"/>
                <a:ea typeface="ＭＳ Ｐゴシック"/>
              </a:rPr>
              <a:t>non-graphic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ＭＳ Ｐゴシック"/>
              </a:rPr>
              <a:t> computations</a:t>
            </a:r>
            <a:endParaRPr b="0" lang="fr-CH" sz="1400" spc="-1" strike="noStrike">
              <a:latin typeface="Arial"/>
            </a:endParaRPr>
          </a:p>
          <a:p>
            <a:pPr marL="343080" indent="-343080">
              <a:lnSpc>
                <a:spcPct val="130000"/>
              </a:lnSpc>
              <a:spcBef>
                <a:spcPts val="479"/>
              </a:spcBef>
              <a:buClr>
                <a:srgbClr val="00114d"/>
              </a:buClr>
              <a:buSzPct val="120000"/>
              <a:buFont typeface="Symbol"/>
              <a:buChar char=""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ＭＳ Ｐゴシック"/>
              </a:rPr>
              <a:t>Prefect for </a:t>
            </a:r>
            <a:r>
              <a:rPr b="1" lang="en-US" sz="1400" spc="-1" strike="noStrike">
                <a:solidFill>
                  <a:srgbClr val="000000"/>
                </a:solidFill>
                <a:latin typeface="Times New Roman"/>
                <a:ea typeface="ＭＳ Ｐゴシック"/>
              </a:rPr>
              <a:t>massive parallel processing 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ＭＳ Ｐゴシック"/>
              </a:rPr>
              <a:t>on data paralleled applications</a:t>
            </a:r>
            <a:endParaRPr b="0" lang="fr-CH" sz="1400" spc="-1" strike="noStrike">
              <a:latin typeface="Arial"/>
            </a:endParaRPr>
          </a:p>
          <a:p>
            <a:pPr marL="343080" indent="-343080">
              <a:lnSpc>
                <a:spcPct val="130000"/>
              </a:lnSpc>
              <a:spcBef>
                <a:spcPts val="479"/>
              </a:spcBef>
              <a:buClr>
                <a:srgbClr val="00114d"/>
              </a:buClr>
              <a:buSzPct val="120000"/>
              <a:buFont typeface="Symbol"/>
              <a:buChar char=""/>
            </a:pPr>
            <a:r>
              <a:rPr b="1" lang="en-GB" sz="1400" spc="-1" strike="noStrike">
                <a:solidFill>
                  <a:srgbClr val="000000"/>
                </a:solidFill>
                <a:latin typeface="Times New Roman"/>
                <a:ea typeface="ＭＳ Ｐゴシック"/>
              </a:rPr>
              <a:t>GPU</a:t>
            </a:r>
            <a:r>
              <a:rPr b="0" lang="en-GB" sz="1400" spc="-1" strike="noStrike">
                <a:solidFill>
                  <a:srgbClr val="000000"/>
                </a:solidFill>
                <a:latin typeface="Times New Roman"/>
                <a:ea typeface="ＭＳ Ｐゴシック"/>
              </a:rPr>
              <a:t> acts as an “</a:t>
            </a:r>
            <a:r>
              <a:rPr b="1" lang="en-GB" sz="1400" spc="-1" strike="noStrike">
                <a:solidFill>
                  <a:srgbClr val="c9211e"/>
                </a:solidFill>
                <a:latin typeface="Times New Roman"/>
                <a:ea typeface="ＭＳ Ｐゴシック"/>
              </a:rPr>
              <a:t>accelerator</a:t>
            </a:r>
            <a:r>
              <a:rPr b="0" lang="en-GB" sz="1400" spc="-1" strike="noStrike">
                <a:solidFill>
                  <a:srgbClr val="000000"/>
                </a:solidFill>
                <a:latin typeface="Times New Roman"/>
                <a:ea typeface="ＭＳ Ｐゴシック"/>
              </a:rPr>
              <a:t>” to the CPU (heterogeneous system)</a:t>
            </a:r>
            <a:endParaRPr b="0" lang="fr-CH" sz="1400" spc="-1" strike="noStrike">
              <a:latin typeface="Arial"/>
            </a:endParaRPr>
          </a:p>
          <a:p>
            <a:pPr lvl="1" marL="743040" indent="-285840">
              <a:lnSpc>
                <a:spcPct val="100000"/>
              </a:lnSpc>
              <a:spcBef>
                <a:spcPts val="400"/>
              </a:spcBef>
              <a:buClr>
                <a:srgbClr val="00114d"/>
              </a:buClr>
              <a:buFont typeface="Symbol"/>
              <a:buChar char=""/>
            </a:pPr>
            <a:r>
              <a:rPr b="0" lang="en-GB" sz="1400" spc="-1" strike="noStrike">
                <a:solidFill>
                  <a:srgbClr val="000000"/>
                </a:solidFill>
                <a:latin typeface="Times New Roman"/>
                <a:ea typeface="ＭＳ Ｐゴシック"/>
              </a:rPr>
              <a:t>Most lines of code are executed on the CPU (serial computing)</a:t>
            </a:r>
            <a:endParaRPr b="0" lang="fr-CH" sz="1400" spc="-1" strike="noStrike">
              <a:latin typeface="Arial"/>
            </a:endParaRPr>
          </a:p>
          <a:p>
            <a:pPr lvl="1" marL="743040" indent="-285840">
              <a:lnSpc>
                <a:spcPct val="100000"/>
              </a:lnSpc>
              <a:spcBef>
                <a:spcPts val="400"/>
              </a:spcBef>
              <a:buClr>
                <a:srgbClr val="00114d"/>
              </a:buClr>
              <a:buFont typeface="Symbol"/>
              <a:buChar char=""/>
            </a:pPr>
            <a:r>
              <a:rPr b="0" lang="en-GB" sz="1400" spc="-1" strike="noStrike">
                <a:solidFill>
                  <a:srgbClr val="000000"/>
                </a:solidFill>
                <a:latin typeface="Times New Roman"/>
                <a:ea typeface="ＭＳ Ｐゴシック"/>
              </a:rPr>
              <a:t>Key computational kernels are executed on the GPU (stream computing)</a:t>
            </a:r>
            <a:endParaRPr b="0" lang="fr-CH" sz="1400" spc="-1" strike="noStrike">
              <a:latin typeface="Arial"/>
            </a:endParaRPr>
          </a:p>
          <a:p>
            <a:pPr lvl="2" marL="1143000" indent="-228600">
              <a:lnSpc>
                <a:spcPct val="100000"/>
              </a:lnSpc>
              <a:spcBef>
                <a:spcPts val="400"/>
              </a:spcBef>
              <a:buClr>
                <a:srgbClr val="00114d"/>
              </a:buClr>
              <a:buFont typeface="Symbol"/>
              <a:buChar char=""/>
            </a:pPr>
            <a:r>
              <a:rPr b="0" lang="en-GB" sz="1400" spc="-1" strike="noStrike">
                <a:solidFill>
                  <a:srgbClr val="000000"/>
                </a:solidFill>
                <a:latin typeface="Times New Roman"/>
                <a:ea typeface="ＭＳ Ｐゴシック"/>
              </a:rPr>
              <a:t>Taking advantage of the large number of cores and high graphics memory bandwidth</a:t>
            </a:r>
            <a:endParaRPr b="0" lang="fr-CH" sz="1400" spc="-1" strike="noStrike">
              <a:latin typeface="Arial"/>
            </a:endParaRPr>
          </a:p>
          <a:p>
            <a:pPr marL="343080" indent="-343080">
              <a:lnSpc>
                <a:spcPct val="130000"/>
              </a:lnSpc>
              <a:spcBef>
                <a:spcPts val="479"/>
              </a:spcBef>
              <a:buClr>
                <a:srgbClr val="00114d"/>
              </a:buClr>
              <a:buSzPct val="120000"/>
              <a:buFont typeface="Symbol"/>
              <a:buChar char=""/>
            </a:pPr>
            <a:r>
              <a:rPr b="1" lang="en-GB" sz="1400" spc="-1" strike="noStrike">
                <a:solidFill>
                  <a:srgbClr val="000000"/>
                </a:solidFill>
                <a:latin typeface="Times New Roman"/>
                <a:ea typeface="ＭＳ Ｐゴシック"/>
              </a:rPr>
              <a:t>GPUs</a:t>
            </a:r>
            <a:r>
              <a:rPr b="0" lang="en-GB" sz="1400" spc="-1" strike="noStrike">
                <a:solidFill>
                  <a:srgbClr val="000000"/>
                </a:solidFill>
                <a:latin typeface="Times New Roman"/>
                <a:ea typeface="ＭＳ Ｐゴシック"/>
              </a:rPr>
              <a:t> now firmly established in HPC industry</a:t>
            </a:r>
            <a:endParaRPr b="0" lang="fr-CH" sz="1400" spc="-1" strike="noStrike">
              <a:latin typeface="Arial"/>
            </a:endParaRPr>
          </a:p>
          <a:p>
            <a:pPr lvl="1" marL="743040" indent="-285840">
              <a:lnSpc>
                <a:spcPct val="100000"/>
              </a:lnSpc>
              <a:spcBef>
                <a:spcPts val="400"/>
              </a:spcBef>
              <a:buClr>
                <a:srgbClr val="00114d"/>
              </a:buClr>
              <a:buFont typeface="Symbol"/>
              <a:buChar char=""/>
            </a:pPr>
            <a:r>
              <a:rPr b="0" lang="en-GB" sz="1400" spc="-1" strike="noStrike">
                <a:solidFill>
                  <a:srgbClr val="000000"/>
                </a:solidFill>
                <a:latin typeface="Times New Roman"/>
                <a:ea typeface="ＭＳ Ｐゴシック"/>
              </a:rPr>
              <a:t>Can augment each node of parallel system with GPUs</a:t>
            </a:r>
            <a:endParaRPr b="0" lang="fr-CH" sz="1400" spc="-1" strike="noStrike">
              <a:latin typeface="Arial"/>
            </a:endParaRPr>
          </a:p>
          <a:p>
            <a:pPr>
              <a:lnSpc>
                <a:spcPct val="130000"/>
              </a:lnSpc>
              <a:spcBef>
                <a:spcPts val="479"/>
              </a:spcBef>
              <a:buNone/>
            </a:pPr>
            <a:endParaRPr b="0" lang="fr-CH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PlaceHolder 7"/>
          <p:cNvSpPr/>
          <p:nvPr/>
        </p:nvSpPr>
        <p:spPr>
          <a:xfrm>
            <a:off x="354600" y="226080"/>
            <a:ext cx="9353160" cy="71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just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7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GPGPU: Programming Considerations</a:t>
            </a:r>
            <a:endParaRPr b="0" lang="fr-CH" sz="2700" spc="-1" strike="noStrike">
              <a:latin typeface="Arial"/>
            </a:endParaRPr>
          </a:p>
        </p:txBody>
      </p:sp>
      <p:sp>
        <p:nvSpPr>
          <p:cNvPr id="258" name="Content Placeholder 1"/>
          <p:cNvSpPr/>
          <p:nvPr/>
        </p:nvSpPr>
        <p:spPr>
          <a:xfrm>
            <a:off x="778680" y="1842480"/>
            <a:ext cx="9043920" cy="35028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rmAutofit/>
          </a:bodyPr>
          <a:p>
            <a:pPr marL="343080" indent="-343080">
              <a:lnSpc>
                <a:spcPct val="130000"/>
              </a:lnSpc>
              <a:spcBef>
                <a:spcPts val="561"/>
              </a:spcBef>
              <a:buClr>
                <a:srgbClr val="00114d"/>
              </a:buClr>
              <a:buSzPct val="120000"/>
              <a:buFont typeface="Symbol"/>
              <a:buChar char=""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ＭＳ Ｐゴシック"/>
              </a:rPr>
              <a:t>Standard (CPU) code</a:t>
            </a:r>
            <a:r>
              <a:rPr b="1" i="1" lang="en-US" sz="1400" spc="-1" strike="noStrike">
                <a:solidFill>
                  <a:srgbClr val="000000"/>
                </a:solidFill>
                <a:latin typeface="Times New Roman"/>
                <a:ea typeface="ＭＳ Ｐゴシック"/>
              </a:rPr>
              <a:t> will not run on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ＭＳ Ｐゴシック"/>
              </a:rPr>
              <a:t> a GPU unless it is adapted</a:t>
            </a:r>
            <a:endParaRPr b="0" lang="fr-CH" sz="1400" spc="-1" strike="noStrike">
              <a:latin typeface="Arial"/>
            </a:endParaRPr>
          </a:p>
          <a:p>
            <a:pPr marL="343080" indent="-343080">
              <a:lnSpc>
                <a:spcPct val="130000"/>
              </a:lnSpc>
              <a:spcBef>
                <a:spcPts val="561"/>
              </a:spcBef>
              <a:buClr>
                <a:srgbClr val="00114d"/>
              </a:buClr>
              <a:buSzPct val="120000"/>
              <a:buFont typeface="Symbol"/>
              <a:buChar char=""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ＭＳ Ｐゴシック"/>
              </a:rPr>
              <a:t>Programmer must </a:t>
            </a:r>
            <a:endParaRPr b="0" lang="fr-CH" sz="1400" spc="-1" strike="noStrike">
              <a:latin typeface="Arial"/>
            </a:endParaRPr>
          </a:p>
          <a:p>
            <a:pPr lvl="1" marL="743040" indent="-285840">
              <a:lnSpc>
                <a:spcPct val="100000"/>
              </a:lnSpc>
              <a:spcBef>
                <a:spcPts val="479"/>
              </a:spcBef>
              <a:buClr>
                <a:srgbClr val="00114d"/>
              </a:buClr>
              <a:buFont typeface="Symbol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ＭＳ Ｐゴシック"/>
              </a:rPr>
              <a:t>decompose problem onto the hardware in a specific way (e.g. using a hierarchical thread/grid model in CUDA)</a:t>
            </a:r>
            <a:endParaRPr b="0" lang="fr-CH" sz="1400" spc="-1" strike="noStrike">
              <a:latin typeface="Arial"/>
            </a:endParaRPr>
          </a:p>
          <a:p>
            <a:pPr lvl="1" marL="743040" indent="-285840">
              <a:lnSpc>
                <a:spcPct val="100000"/>
              </a:lnSpc>
              <a:spcBef>
                <a:spcPts val="479"/>
              </a:spcBef>
              <a:buClr>
                <a:srgbClr val="00114d"/>
              </a:buClr>
              <a:buFont typeface="Symbol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ＭＳ Ｐゴシック"/>
              </a:rPr>
              <a:t>Manage data transfers between the separate CPU and GPU memory spaces.</a:t>
            </a:r>
            <a:endParaRPr b="0" lang="fr-CH" sz="1400" spc="-1" strike="noStrike">
              <a:latin typeface="Arial"/>
            </a:endParaRPr>
          </a:p>
          <a:p>
            <a:pPr lvl="1" marL="743040" indent="-285840">
              <a:lnSpc>
                <a:spcPct val="100000"/>
              </a:lnSpc>
              <a:spcBef>
                <a:spcPts val="479"/>
              </a:spcBef>
              <a:buClr>
                <a:srgbClr val="00114d"/>
              </a:buClr>
              <a:buFont typeface="Symbol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ＭＳ Ｐゴシック"/>
              </a:rPr>
              <a:t>Traditional language (C, C++, Fortran etc)  not enough, need extensions, directives, or new language.</a:t>
            </a:r>
            <a:endParaRPr b="0" lang="fr-CH" sz="1400" spc="-1" strike="noStrike">
              <a:latin typeface="Arial"/>
            </a:endParaRPr>
          </a:p>
          <a:p>
            <a:pPr marL="343080" indent="-343080">
              <a:lnSpc>
                <a:spcPct val="130000"/>
              </a:lnSpc>
              <a:spcBef>
                <a:spcPts val="561"/>
              </a:spcBef>
              <a:buClr>
                <a:srgbClr val="00114d"/>
              </a:buClr>
              <a:buSzPct val="120000"/>
              <a:buFont typeface="Symbol"/>
              <a:buChar char=""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ＭＳ Ｐゴシック"/>
              </a:rPr>
              <a:t>Once code is ported to GPU, optimization work is usually  required to tailor it to the hardware and achieve good performance</a:t>
            </a:r>
            <a:endParaRPr b="0" lang="fr-CH" sz="1400" spc="-1" strike="noStrike">
              <a:latin typeface="Arial"/>
            </a:endParaRPr>
          </a:p>
          <a:p>
            <a:pPr marL="343080" indent="-343080">
              <a:lnSpc>
                <a:spcPct val="130000"/>
              </a:lnSpc>
              <a:spcBef>
                <a:spcPts val="561"/>
              </a:spcBef>
              <a:buClr>
                <a:srgbClr val="00114d"/>
              </a:buClr>
              <a:buSzPct val="120000"/>
              <a:buFont typeface="Symbol"/>
              <a:buChar char=""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ＭＳ Ｐゴシック"/>
              </a:rPr>
              <a:t>Many researchers are now successfully exploiting GPUs</a:t>
            </a:r>
            <a:endParaRPr b="0" lang="fr-CH" sz="1400" spc="-1" strike="noStrike">
              <a:latin typeface="Arial"/>
            </a:endParaRPr>
          </a:p>
          <a:p>
            <a:pPr lvl="1" marL="743040" indent="-285840">
              <a:lnSpc>
                <a:spcPct val="100000"/>
              </a:lnSpc>
              <a:spcBef>
                <a:spcPts val="479"/>
              </a:spcBef>
              <a:buClr>
                <a:srgbClr val="00114d"/>
              </a:buClr>
              <a:buFont typeface="Symbol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ＭＳ Ｐゴシック"/>
              </a:rPr>
              <a:t>Across a wide range of application areas</a:t>
            </a:r>
            <a:endParaRPr b="0" lang="fr-CH" sz="1400" spc="-1" strike="noStrike">
              <a:latin typeface="Arial"/>
            </a:endParaRPr>
          </a:p>
          <a:p>
            <a:pPr marL="743040" indent="-285840">
              <a:lnSpc>
                <a:spcPct val="100000"/>
              </a:lnSpc>
              <a:spcBef>
                <a:spcPts val="479"/>
              </a:spcBef>
              <a:buNone/>
              <a:tabLst>
                <a:tab algn="l" pos="0"/>
              </a:tabLst>
            </a:pPr>
            <a:endParaRPr b="0" lang="fr-CH" sz="1400" spc="-1" strike="noStrike">
              <a:latin typeface="Arial"/>
            </a:endParaRPr>
          </a:p>
          <a:p>
            <a:pPr marL="743040" indent="-285840">
              <a:lnSpc>
                <a:spcPct val="100000"/>
              </a:lnSpc>
              <a:buNone/>
              <a:tabLst>
                <a:tab algn="l" pos="0"/>
              </a:tabLst>
            </a:pPr>
            <a:endParaRPr b="0" lang="fr-CH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title"/>
          </p:nvPr>
        </p:nvSpPr>
        <p:spPr>
          <a:xfrm>
            <a:off x="360000" y="225720"/>
            <a:ext cx="9353160" cy="712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700" spc="-1" strike="noStrike">
                <a:solidFill>
                  <a:srgbClr val="ffffff"/>
                </a:solidFill>
                <a:latin typeface="Source Sans Pro Black"/>
              </a:rPr>
              <a:t>Parallel Programming: Overview</a:t>
            </a:r>
            <a:endParaRPr b="0" lang="fr-CH" sz="2700" spc="-1" strike="noStrike">
              <a:latin typeface="Arial"/>
            </a:endParaRPr>
          </a:p>
        </p:txBody>
      </p:sp>
      <p:sp>
        <p:nvSpPr>
          <p:cNvPr id="173" name="PlaceHolder 2"/>
          <p:cNvSpPr>
            <a:spLocks noGrp="1"/>
          </p:cNvSpPr>
          <p:nvPr>
            <p:ph/>
          </p:nvPr>
        </p:nvSpPr>
        <p:spPr>
          <a:xfrm>
            <a:off x="3456000" y="1800000"/>
            <a:ext cx="6258960" cy="2732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7000"/>
          </a:bodyPr>
          <a:p>
            <a:pPr>
              <a:lnSpc>
                <a:spcPct val="100000"/>
              </a:lnSpc>
              <a:spcAft>
                <a:spcPts val="1057"/>
              </a:spcAft>
              <a:buNone/>
              <a:tabLst>
                <a:tab algn="l" pos="0"/>
              </a:tabLst>
            </a:pPr>
            <a:endParaRPr b="0" lang="fr-CH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057"/>
              </a:spcAft>
              <a:buNone/>
              <a:tabLst>
                <a:tab algn="l" pos="0"/>
              </a:tabLst>
            </a:pPr>
            <a:r>
              <a:rPr b="1" lang="en-US" sz="1600" spc="-1" strike="noStrike">
                <a:solidFill>
                  <a:srgbClr val="c9211e"/>
                </a:solidFill>
                <a:latin typeface="Liberation Serif;Times New Roman"/>
              </a:rPr>
              <a:t>S</a:t>
            </a:r>
            <a:r>
              <a:rPr b="1" lang="en-US" sz="1600" spc="-1" strike="noStrike">
                <a:solidFill>
                  <a:srgbClr val="000000"/>
                </a:solidFill>
                <a:latin typeface="Liberation Serif;Times New Roman"/>
              </a:rPr>
              <a:t>equential</a:t>
            </a:r>
            <a:r>
              <a:rPr b="1" lang="en-US" sz="1600" spc="-1" strike="noStrike">
                <a:solidFill>
                  <a:srgbClr val="c9211e"/>
                </a:solidFill>
                <a:latin typeface="Liberation Serif;Times New Roman"/>
              </a:rPr>
              <a:t> P</a:t>
            </a:r>
            <a:r>
              <a:rPr b="1" lang="en-US" sz="1600" spc="-1" strike="noStrike">
                <a:solidFill>
                  <a:srgbClr val="000000"/>
                </a:solidFill>
                <a:latin typeface="Liberation Serif;Times New Roman"/>
              </a:rPr>
              <a:t>arallel</a:t>
            </a:r>
            <a:r>
              <a:rPr b="1" lang="en-US" sz="1600" spc="-1" strike="noStrike">
                <a:solidFill>
                  <a:srgbClr val="c9211e"/>
                </a:solidFill>
                <a:latin typeface="Liberation Serif;Times New Roman"/>
              </a:rPr>
              <a:t> P</a:t>
            </a:r>
            <a:r>
              <a:rPr b="1" lang="en-US" sz="1600" spc="-1" strike="noStrike">
                <a:solidFill>
                  <a:srgbClr val="000000"/>
                </a:solidFill>
                <a:latin typeface="Liberation Serif;Times New Roman"/>
              </a:rPr>
              <a:t>rogramming </a:t>
            </a:r>
            <a:endParaRPr b="0" lang="fr-CH" sz="1600" spc="-1" strike="noStrike">
              <a:latin typeface="Arial"/>
            </a:endParaRPr>
          </a:p>
          <a:p>
            <a:pPr marL="360000">
              <a:lnSpc>
                <a:spcPct val="100000"/>
              </a:lnSpc>
              <a:spcAft>
                <a:spcPts val="1057"/>
              </a:spcAft>
              <a:buNone/>
              <a:tabLst>
                <a:tab algn="l" pos="0"/>
              </a:tabLst>
            </a:pPr>
            <a:r>
              <a:rPr b="1" lang="en-US" sz="1600" spc="-1" strike="noStrike">
                <a:solidFill>
                  <a:srgbClr val="c9211e"/>
                </a:solidFill>
                <a:latin typeface="Liberation Serif;Times New Roman"/>
              </a:rPr>
              <a:t>H</a:t>
            </a:r>
            <a:r>
              <a:rPr b="1" lang="en-US" sz="1600" spc="-1" strike="noStrike">
                <a:solidFill>
                  <a:srgbClr val="000000"/>
                </a:solidFill>
                <a:latin typeface="Liberation Serif;Times New Roman"/>
              </a:rPr>
              <a:t>ardware </a:t>
            </a:r>
            <a:r>
              <a:rPr b="1" lang="en-US" sz="1600" spc="-1" strike="noStrike">
                <a:solidFill>
                  <a:srgbClr val="c9211e"/>
                </a:solidFill>
                <a:latin typeface="Liberation Serif;Times New Roman"/>
              </a:rPr>
              <a:t>A</a:t>
            </a:r>
            <a:r>
              <a:rPr b="1" lang="en-US" sz="1600" spc="-1" strike="noStrike">
                <a:solidFill>
                  <a:srgbClr val="000000"/>
                </a:solidFill>
                <a:latin typeface="Liberation Serif;Times New Roman"/>
              </a:rPr>
              <a:t>rchitecture</a:t>
            </a:r>
            <a:endParaRPr b="0" lang="fr-CH" sz="1600" spc="-1" strike="noStrike">
              <a:latin typeface="Arial"/>
            </a:endParaRPr>
          </a:p>
          <a:p>
            <a:pPr marL="720000">
              <a:lnSpc>
                <a:spcPct val="100000"/>
              </a:lnSpc>
              <a:spcAft>
                <a:spcPts val="1057"/>
              </a:spcAft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Liberation Serif;Times New Roman"/>
              </a:rPr>
              <a:t>Architecture of a CPU versus GPU</a:t>
            </a:r>
            <a:endParaRPr b="0" lang="fr-CH" sz="1400" spc="-1" strike="noStrike">
              <a:latin typeface="Arial"/>
            </a:endParaRPr>
          </a:p>
          <a:p>
            <a:pPr marL="720000">
              <a:lnSpc>
                <a:spcPct val="100000"/>
              </a:lnSpc>
              <a:spcAft>
                <a:spcPts val="1057"/>
              </a:spcAft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Liberation Serif;Times New Roman"/>
              </a:rPr>
              <a:t>AMD ROCm and CUDA Platforms</a:t>
            </a:r>
            <a:endParaRPr b="0" lang="fr-CH" sz="1400" spc="-1" strike="noStrike">
              <a:latin typeface="Arial"/>
            </a:endParaRPr>
          </a:p>
          <a:p>
            <a:pPr marL="720000">
              <a:lnSpc>
                <a:spcPct val="100000"/>
              </a:lnSpc>
              <a:spcAft>
                <a:spcPts val="1057"/>
              </a:spcAft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Liberation Serif;Times New Roman"/>
              </a:rPr>
              <a:t>GPGPU (General Purpose computation on Graphics Processing Units)</a:t>
            </a:r>
            <a:endParaRPr b="0" lang="fr-CH" sz="1400" spc="-1" strike="noStrike">
              <a:latin typeface="Arial"/>
            </a:endParaRPr>
          </a:p>
          <a:p>
            <a:pPr marL="1080000">
              <a:lnSpc>
                <a:spcPct val="100000"/>
              </a:lnSpc>
              <a:spcAft>
                <a:spcPts val="1057"/>
              </a:spcAft>
              <a:buNone/>
              <a:tabLst>
                <a:tab algn="l" pos="0"/>
              </a:tabLst>
            </a:pPr>
            <a:r>
              <a:rPr b="1" lang="en-US" sz="1600" spc="-1" strike="noStrike">
                <a:solidFill>
                  <a:srgbClr val="c9211e"/>
                </a:solidFill>
                <a:latin typeface="Liberation Serif;Times New Roman"/>
                <a:ea typeface="Songti SC"/>
              </a:rPr>
              <a:t>P</a:t>
            </a:r>
            <a:r>
              <a:rPr b="1" lang="en-US" sz="1600" spc="-1" strike="noStrike">
                <a:solidFill>
                  <a:srgbClr val="000000"/>
                </a:solidFill>
                <a:latin typeface="Liberation Serif;Times New Roman"/>
                <a:ea typeface="Songti SC"/>
              </a:rPr>
              <a:t>rogramming </a:t>
            </a:r>
            <a:r>
              <a:rPr b="1" lang="en-US" sz="1600" spc="-1" strike="noStrike">
                <a:solidFill>
                  <a:srgbClr val="c9211e"/>
                </a:solidFill>
                <a:latin typeface="Liberation Serif;Times New Roman"/>
                <a:ea typeface="Songti SC"/>
              </a:rPr>
              <a:t>I</a:t>
            </a:r>
            <a:r>
              <a:rPr b="1" lang="en-US" sz="1600" spc="-1" strike="noStrike">
                <a:solidFill>
                  <a:srgbClr val="000000"/>
                </a:solidFill>
                <a:latin typeface="Liberation Serif;Times New Roman"/>
                <a:ea typeface="Songti SC"/>
              </a:rPr>
              <a:t>nterface for </a:t>
            </a:r>
            <a:r>
              <a:rPr b="1" lang="en-US" sz="1600" spc="-1" strike="noStrike">
                <a:solidFill>
                  <a:srgbClr val="c9211e"/>
                </a:solidFill>
                <a:latin typeface="Liberation Serif;Times New Roman"/>
                <a:ea typeface="Songti SC"/>
              </a:rPr>
              <a:t>p</a:t>
            </a:r>
            <a:r>
              <a:rPr b="1" lang="en-US" sz="1600" spc="-1" strike="noStrike">
                <a:solidFill>
                  <a:srgbClr val="000000"/>
                </a:solidFill>
                <a:latin typeface="Liberation Serif;Times New Roman"/>
                <a:ea typeface="Songti SC"/>
              </a:rPr>
              <a:t>arallel </a:t>
            </a:r>
            <a:r>
              <a:rPr b="1" lang="en-US" sz="1600" spc="-1" strike="noStrike">
                <a:solidFill>
                  <a:srgbClr val="c9211e"/>
                </a:solidFill>
                <a:latin typeface="Liberation Serif;Times New Roman"/>
                <a:ea typeface="Songti SC"/>
              </a:rPr>
              <a:t>c</a:t>
            </a:r>
            <a:r>
              <a:rPr b="1" lang="en-US" sz="1600" spc="-1" strike="noStrike">
                <a:solidFill>
                  <a:srgbClr val="000000"/>
                </a:solidFill>
                <a:latin typeface="Liberation Serif;Times New Roman"/>
                <a:ea typeface="Songti SC"/>
              </a:rPr>
              <a:t>omputing </a:t>
            </a:r>
            <a:endParaRPr b="0" lang="fr-CH" sz="1600" spc="-1" strike="noStrike">
              <a:latin typeface="Arial"/>
            </a:endParaRPr>
          </a:p>
          <a:p>
            <a:pPr marL="1440000">
              <a:lnSpc>
                <a:spcPct val="100000"/>
              </a:lnSpc>
              <a:spcAft>
                <a:spcPts val="1057"/>
              </a:spcAft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Liberation Serif;Times New Roman"/>
                <a:ea typeface="Songti SC"/>
              </a:rPr>
              <a:t>MPI (Message Passing Interface)</a:t>
            </a:r>
            <a:endParaRPr b="0" lang="fr-CH" sz="1400" spc="-1" strike="noStrike">
              <a:latin typeface="Arial"/>
            </a:endParaRPr>
          </a:p>
          <a:p>
            <a:pPr marL="1440000">
              <a:lnSpc>
                <a:spcPct val="100000"/>
              </a:lnSpc>
              <a:spcAft>
                <a:spcPts val="1057"/>
              </a:spcAft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Liberation Serif;Times New Roman"/>
                <a:ea typeface="Songti SC"/>
              </a:rPr>
              <a:t>OpenMP (Open Multi-Processing)</a:t>
            </a:r>
            <a:endParaRPr b="0" lang="fr-CH" sz="1400" spc="-1" strike="noStrike">
              <a:latin typeface="Arial"/>
            </a:endParaRPr>
          </a:p>
          <a:p>
            <a:pPr marL="720000">
              <a:lnSpc>
                <a:spcPct val="100000"/>
              </a:lnSpc>
              <a:spcAft>
                <a:spcPts val="1057"/>
              </a:spcAft>
              <a:buNone/>
              <a:tabLst>
                <a:tab algn="l" pos="0"/>
              </a:tabLst>
            </a:pPr>
            <a:endParaRPr b="0" lang="fr-CH" sz="1400" spc="-1" strike="noStrike">
              <a:latin typeface="Arial"/>
            </a:endParaRPr>
          </a:p>
          <a:p>
            <a:pPr marL="259200">
              <a:lnSpc>
                <a:spcPct val="115000"/>
              </a:lnSpc>
              <a:spcAft>
                <a:spcPts val="1236"/>
              </a:spcAft>
              <a:buNone/>
              <a:tabLst>
                <a:tab algn="l" pos="0"/>
              </a:tabLst>
            </a:pPr>
            <a:endParaRPr b="0" lang="fr-CH" sz="2000" spc="-1" strike="noStrike">
              <a:latin typeface="Arial"/>
            </a:endParaRPr>
          </a:p>
          <a:p>
            <a:pPr marL="259200">
              <a:lnSpc>
                <a:spcPct val="115000"/>
              </a:lnSpc>
              <a:spcAft>
                <a:spcPts val="1236"/>
              </a:spcAft>
              <a:buNone/>
              <a:tabLst>
                <a:tab algn="l" pos="0"/>
              </a:tabLst>
            </a:pPr>
            <a:endParaRPr b="0" lang="fr-CH" sz="2000" spc="-1" strike="noStrike">
              <a:latin typeface="Arial"/>
            </a:endParaRPr>
          </a:p>
          <a:p>
            <a:pPr marL="259200">
              <a:lnSpc>
                <a:spcPct val="115000"/>
              </a:lnSpc>
              <a:spcAft>
                <a:spcPts val="1236"/>
              </a:spcAft>
              <a:buNone/>
              <a:tabLst>
                <a:tab algn="l" pos="0"/>
              </a:tabLst>
            </a:pPr>
            <a:endParaRPr b="0" lang="fr-CH" sz="2000" spc="-1" strike="noStrike">
              <a:latin typeface="Arial"/>
            </a:endParaRPr>
          </a:p>
          <a:p>
            <a:pPr marL="11520">
              <a:lnSpc>
                <a:spcPct val="100000"/>
              </a:lnSpc>
              <a:spcAft>
                <a:spcPts val="1057"/>
              </a:spcAft>
              <a:buNone/>
              <a:tabLst>
                <a:tab algn="l" pos="0"/>
              </a:tabLst>
            </a:pPr>
            <a:endParaRPr b="0" lang="fr-CH" sz="1600" spc="-1" strike="noStrike">
              <a:latin typeface="Arial"/>
            </a:endParaRPr>
          </a:p>
          <a:p>
            <a:pPr marL="11520">
              <a:lnSpc>
                <a:spcPct val="100000"/>
              </a:lnSpc>
              <a:spcAft>
                <a:spcPts val="1057"/>
              </a:spcAft>
              <a:buNone/>
              <a:tabLst>
                <a:tab algn="l" pos="0"/>
              </a:tabLst>
            </a:pPr>
            <a:endParaRPr b="0" lang="fr-CH" sz="1600" spc="-1" strike="noStrike">
              <a:latin typeface="Arial"/>
            </a:endParaRPr>
          </a:p>
          <a:p>
            <a:pPr marL="11520">
              <a:lnSpc>
                <a:spcPct val="115000"/>
              </a:lnSpc>
              <a:spcAft>
                <a:spcPts val="1236"/>
              </a:spcAft>
              <a:buNone/>
              <a:tabLst>
                <a:tab algn="l" pos="0"/>
              </a:tabLst>
            </a:pPr>
            <a:endParaRPr b="0" lang="fr-CH" sz="1400" spc="-1" strike="noStrike">
              <a:latin typeface="Arial"/>
            </a:endParaRPr>
          </a:p>
          <a:p>
            <a:pPr marL="11520">
              <a:lnSpc>
                <a:spcPct val="115000"/>
              </a:lnSpc>
              <a:spcAft>
                <a:spcPts val="1236"/>
              </a:spcAft>
              <a:buNone/>
              <a:tabLst>
                <a:tab algn="l" pos="0"/>
              </a:tabLst>
            </a:pPr>
            <a:endParaRPr b="0" lang="fr-CH" sz="1400" spc="-1" strike="noStrike">
              <a:latin typeface="Arial"/>
            </a:endParaRPr>
          </a:p>
        </p:txBody>
      </p:sp>
      <p:pic>
        <p:nvPicPr>
          <p:cNvPr id="174" name="Picture 7" descr=""/>
          <p:cNvPicPr/>
          <p:nvPr/>
        </p:nvPicPr>
        <p:blipFill>
          <a:blip r:embed="rId1"/>
          <a:srcRect l="5861" t="0" r="3730" b="0"/>
          <a:stretch/>
        </p:blipFill>
        <p:spPr>
          <a:xfrm>
            <a:off x="1260000" y="2287800"/>
            <a:ext cx="1076760" cy="2644560"/>
          </a:xfrm>
          <a:prstGeom prst="rect">
            <a:avLst/>
          </a:prstGeom>
          <a:ln w="0">
            <a:noFill/>
          </a:ln>
        </p:spPr>
      </p:pic>
      <p:sp>
        <p:nvSpPr>
          <p:cNvPr id="175" name="Text Box 5"/>
          <p:cNvSpPr/>
          <p:nvPr/>
        </p:nvSpPr>
        <p:spPr>
          <a:xfrm>
            <a:off x="1599120" y="2103840"/>
            <a:ext cx="1414080" cy="474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>
              <a:lnSpc>
                <a:spcPct val="104000"/>
              </a:lnSpc>
              <a:buNone/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</a:tabLst>
            </a:pPr>
            <a:r>
              <a:rPr b="1" lang="en-US" sz="2000" spc="-1" strike="noStrike">
                <a:solidFill>
                  <a:srgbClr val="ff0000"/>
                </a:solidFill>
                <a:latin typeface="Source Sans Pro"/>
                <a:ea typeface="DejaVu Sans"/>
              </a:rPr>
              <a:t>G</a:t>
            </a:r>
            <a:r>
              <a:rPr b="1" lang="en-US" sz="2000" spc="-1" strike="noStrike">
                <a:solidFill>
                  <a:srgbClr val="000000"/>
                </a:solidFill>
                <a:latin typeface="Source Sans Pro"/>
                <a:ea typeface="DejaVu Sans"/>
              </a:rPr>
              <a:t>OAL</a:t>
            </a:r>
            <a:endParaRPr b="0" lang="fr-CH" sz="2000" spc="-1" strike="noStrike">
              <a:latin typeface="Arial"/>
            </a:endParaRPr>
          </a:p>
        </p:txBody>
      </p:sp>
      <p:sp>
        <p:nvSpPr>
          <p:cNvPr id="176" name="PlaceHolder 3"/>
          <p:cNvSpPr/>
          <p:nvPr/>
        </p:nvSpPr>
        <p:spPr>
          <a:xfrm>
            <a:off x="8460000" y="1296000"/>
            <a:ext cx="1506960" cy="50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057"/>
              </a:spcAft>
              <a:buNone/>
              <a:tabLst>
                <a:tab algn="l" pos="0"/>
              </a:tabLst>
            </a:pPr>
            <a:r>
              <a:rPr b="1" lang="en-US" sz="1600" spc="-1" strike="noStrike">
                <a:solidFill>
                  <a:srgbClr val="0000ff"/>
                </a:solidFill>
                <a:latin typeface="Liberation Serif;Times New Roman"/>
                <a:ea typeface="Songti SC"/>
              </a:rPr>
              <a:t>S</a:t>
            </a:r>
            <a:r>
              <a:rPr b="1" lang="en-US" sz="1600" spc="-1" strike="noStrike">
                <a:solidFill>
                  <a:srgbClr val="000000"/>
                </a:solidFill>
                <a:latin typeface="Liberation Serif;Times New Roman"/>
                <a:ea typeface="Songti SC"/>
              </a:rPr>
              <a:t>ESSION 1/6</a:t>
            </a:r>
            <a:endParaRPr b="0" lang="fr-CH" sz="1600" spc="-1" strike="noStrike">
              <a:latin typeface="Arial"/>
            </a:endParaRPr>
          </a:p>
          <a:p>
            <a:pPr marL="259200">
              <a:lnSpc>
                <a:spcPct val="115000"/>
              </a:lnSpc>
              <a:spcAft>
                <a:spcPts val="1236"/>
              </a:spcAft>
              <a:buNone/>
              <a:tabLst>
                <a:tab algn="l" pos="0"/>
              </a:tabLst>
            </a:pPr>
            <a:endParaRPr b="0" lang="fr-CH" sz="2000" spc="-1" strike="noStrike">
              <a:latin typeface="Arial"/>
            </a:endParaRPr>
          </a:p>
          <a:p>
            <a:pPr marL="259200">
              <a:lnSpc>
                <a:spcPct val="115000"/>
              </a:lnSpc>
              <a:spcAft>
                <a:spcPts val="1236"/>
              </a:spcAft>
              <a:buNone/>
              <a:tabLst>
                <a:tab algn="l" pos="0"/>
              </a:tabLst>
            </a:pPr>
            <a:endParaRPr b="0" lang="fr-CH" sz="2000" spc="-1" strike="noStrike">
              <a:latin typeface="Arial"/>
            </a:endParaRPr>
          </a:p>
          <a:p>
            <a:pPr marL="11520">
              <a:lnSpc>
                <a:spcPct val="100000"/>
              </a:lnSpc>
              <a:spcAft>
                <a:spcPts val="1057"/>
              </a:spcAft>
              <a:buNone/>
              <a:tabLst>
                <a:tab algn="l" pos="0"/>
              </a:tabLst>
            </a:pPr>
            <a:endParaRPr b="0" lang="fr-CH" sz="1600" spc="-1" strike="noStrike">
              <a:latin typeface="Arial"/>
            </a:endParaRPr>
          </a:p>
          <a:p>
            <a:pPr marL="11520">
              <a:lnSpc>
                <a:spcPct val="100000"/>
              </a:lnSpc>
              <a:spcAft>
                <a:spcPts val="1057"/>
              </a:spcAft>
              <a:buNone/>
              <a:tabLst>
                <a:tab algn="l" pos="0"/>
              </a:tabLst>
            </a:pPr>
            <a:endParaRPr b="0" lang="fr-CH" sz="1600" spc="-1" strike="noStrike">
              <a:latin typeface="Arial"/>
            </a:endParaRPr>
          </a:p>
          <a:p>
            <a:pPr marL="11520">
              <a:lnSpc>
                <a:spcPct val="115000"/>
              </a:lnSpc>
              <a:spcAft>
                <a:spcPts val="1236"/>
              </a:spcAft>
              <a:buNone/>
              <a:tabLst>
                <a:tab algn="l" pos="0"/>
              </a:tabLst>
            </a:pPr>
            <a:endParaRPr b="0" lang="fr-CH" sz="1400" spc="-1" strike="noStrike">
              <a:latin typeface="Arial"/>
            </a:endParaRPr>
          </a:p>
          <a:p>
            <a:pPr marL="11520">
              <a:lnSpc>
                <a:spcPct val="115000"/>
              </a:lnSpc>
              <a:spcAft>
                <a:spcPts val="1236"/>
              </a:spcAft>
              <a:buNone/>
              <a:tabLst>
                <a:tab algn="l" pos="0"/>
              </a:tabLst>
            </a:pPr>
            <a:endParaRPr b="0" lang="fr-CH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PlaceHolder 1"/>
          <p:cNvSpPr>
            <a:spLocks noGrp="1"/>
          </p:cNvSpPr>
          <p:nvPr>
            <p:ph type="title"/>
          </p:nvPr>
        </p:nvSpPr>
        <p:spPr>
          <a:xfrm>
            <a:off x="360000" y="225720"/>
            <a:ext cx="9353160" cy="712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just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700" spc="-1" strike="noStrike">
                <a:solidFill>
                  <a:srgbClr val="ffffff"/>
                </a:solidFill>
                <a:latin typeface="Source Sans Pro Black"/>
              </a:rPr>
              <a:t>GPGPU (General-Purpose Graphics Processing Unit)</a:t>
            </a:r>
            <a:endParaRPr b="0" lang="fr-CH" sz="2700" spc="-1" strike="noStrike">
              <a:latin typeface="Arial"/>
            </a:endParaRPr>
          </a:p>
        </p:txBody>
      </p:sp>
      <p:sp>
        <p:nvSpPr>
          <p:cNvPr id="260" name="PlaceHolder 2"/>
          <p:cNvSpPr>
            <a:spLocks noGrp="1"/>
          </p:cNvSpPr>
          <p:nvPr>
            <p:ph/>
          </p:nvPr>
        </p:nvSpPr>
        <p:spPr>
          <a:xfrm>
            <a:off x="2088000" y="4572000"/>
            <a:ext cx="6401160" cy="6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algn="ctr">
              <a:lnSpc>
                <a:spcPct val="100000"/>
              </a:lnSpc>
              <a:spcAft>
                <a:spcPts val="1057"/>
              </a:spcAft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rgbClr val="2c3e50"/>
                </a:solidFill>
                <a:latin typeface="Times New Roman"/>
              </a:rPr>
              <a:t>A GPGPU is a GPU that is programmed for purposes beyond graphics processing, </a:t>
            </a:r>
            <a:endParaRPr b="0" lang="fr-CH" sz="1200" spc="-1" strike="noStrike">
              <a:latin typeface="Arial"/>
            </a:endParaRPr>
          </a:p>
          <a:p>
            <a:pPr algn="ctr">
              <a:lnSpc>
                <a:spcPct val="100000"/>
              </a:lnSpc>
              <a:spcAft>
                <a:spcPts val="1057"/>
              </a:spcAft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rgbClr val="2c3e50"/>
                </a:solidFill>
                <a:latin typeface="Times New Roman"/>
              </a:rPr>
              <a:t>such as performing computations typically conducted by a Central Processing Unit (CPU).</a:t>
            </a:r>
            <a:endParaRPr b="0" lang="fr-CH" sz="1200" spc="-1" strike="noStrike">
              <a:latin typeface="Arial"/>
            </a:endParaRPr>
          </a:p>
        </p:txBody>
      </p:sp>
      <p:pic>
        <p:nvPicPr>
          <p:cNvPr id="261" name="" descr=""/>
          <p:cNvPicPr/>
          <p:nvPr/>
        </p:nvPicPr>
        <p:blipFill>
          <a:blip r:embed="rId1"/>
          <a:stretch/>
        </p:blipFill>
        <p:spPr>
          <a:xfrm>
            <a:off x="2160000" y="1309320"/>
            <a:ext cx="6185880" cy="3184920"/>
          </a:xfrm>
          <a:prstGeom prst="rect">
            <a:avLst/>
          </a:prstGeom>
          <a:ln w="10800">
            <a:noFill/>
          </a:ln>
        </p:spPr>
      </p:pic>
      <p:pic>
        <p:nvPicPr>
          <p:cNvPr id="262" name="Section-Cubes-5" descr=""/>
          <p:cNvPicPr/>
          <p:nvPr/>
        </p:nvPicPr>
        <p:blipFill>
          <a:blip r:embed="rId2"/>
          <a:stretch/>
        </p:blipFill>
        <p:spPr>
          <a:xfrm>
            <a:off x="8820000" y="4134600"/>
            <a:ext cx="1193400" cy="1158120"/>
          </a:xfrm>
          <a:prstGeom prst="rect">
            <a:avLst/>
          </a:prstGeom>
          <a:ln w="0">
            <a:noFill/>
          </a:ln>
          <a:effectLst>
            <a:outerShdw blurRad="0" dir="2700000" dist="101823" rotWithShape="0">
              <a:srgbClr val="d0d0d0"/>
            </a:outerShdw>
          </a:effectLst>
        </p:spPr>
      </p:pic>
      <p:sp>
        <p:nvSpPr>
          <p:cNvPr id="263" name=""/>
          <p:cNvSpPr/>
          <p:nvPr/>
        </p:nvSpPr>
        <p:spPr>
          <a:xfrm>
            <a:off x="540000" y="1980000"/>
            <a:ext cx="1436760" cy="312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1600" spc="-1" strike="noStrike">
                <a:solidFill>
                  <a:srgbClr val="000000"/>
                </a:solidFill>
                <a:latin typeface="Times New Roman"/>
                <a:ea typeface="ＭＳ Ｐゴシック"/>
              </a:rPr>
              <a:t>Architecture</a:t>
            </a:r>
            <a:endParaRPr b="0" lang="fr-CH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PlaceHolder 1"/>
          <p:cNvSpPr>
            <a:spLocks noGrp="1"/>
          </p:cNvSpPr>
          <p:nvPr>
            <p:ph type="title"/>
          </p:nvPr>
        </p:nvSpPr>
        <p:spPr>
          <a:xfrm>
            <a:off x="360000" y="225720"/>
            <a:ext cx="9353160" cy="712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just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700" spc="-1" strike="noStrike">
                <a:solidFill>
                  <a:srgbClr val="ffffff"/>
                </a:solidFill>
                <a:latin typeface="Source Sans Pro Black"/>
              </a:rPr>
              <a:t>GPGPU (General-Purpose Graphics Processing Unit)</a:t>
            </a:r>
            <a:endParaRPr b="0" lang="fr-CH" sz="2700" spc="-1" strike="noStrike">
              <a:latin typeface="Arial"/>
            </a:endParaRPr>
          </a:p>
        </p:txBody>
      </p:sp>
      <p:sp>
        <p:nvSpPr>
          <p:cNvPr id="265" name="PlaceHolder 2"/>
          <p:cNvSpPr>
            <a:spLocks noGrp="1"/>
          </p:cNvSpPr>
          <p:nvPr>
            <p:ph/>
          </p:nvPr>
        </p:nvSpPr>
        <p:spPr>
          <a:xfrm>
            <a:off x="360000" y="2421000"/>
            <a:ext cx="9353160" cy="2792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Bef>
                <a:spcPts val="2115"/>
              </a:spcBef>
              <a:spcAft>
                <a:spcPts val="1060"/>
              </a:spcAft>
              <a:buNone/>
              <a:tabLst>
                <a:tab algn="l" pos="0"/>
              </a:tabLst>
            </a:pPr>
            <a:r>
              <a:rPr b="1" lang="en-US" sz="1400" spc="-1" strike="noStrike">
                <a:solidFill>
                  <a:srgbClr val="000000"/>
                </a:solidFill>
                <a:latin typeface="Times New Roman"/>
              </a:rPr>
              <a:t>Advantages of GPGPU</a:t>
            </a:r>
            <a:endParaRPr b="0" lang="fr-CH" sz="1400" spc="-1" strike="noStrike">
              <a:latin typeface="Arial"/>
            </a:endParaRPr>
          </a:p>
          <a:p>
            <a:pPr marL="457200" indent="-32400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GPUs have many </a:t>
            </a:r>
            <a:r>
              <a:rPr b="0" i="1" lang="en-US" sz="1400" spc="-1" strike="noStrike">
                <a:solidFill>
                  <a:srgbClr val="000000"/>
                </a:solidFill>
                <a:latin typeface="Times New Roman"/>
              </a:rPr>
              <a:t>more cores 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than CPUs, which allows them to process large amounts of data in parallel. This can result in </a:t>
            </a:r>
            <a:r>
              <a:rPr b="1" lang="en-US" sz="1400" spc="-1" strike="noStrike">
                <a:solidFill>
                  <a:srgbClr val="000000"/>
                </a:solidFill>
                <a:latin typeface="Times New Roman"/>
              </a:rPr>
              <a:t>significant speedups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 for some problems, especially those involving matrices, vectors, images or graphics.</a:t>
            </a:r>
            <a:endParaRPr b="0" lang="fr-CH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fr-CH" sz="1400" spc="-1" strike="noStrike">
              <a:latin typeface="Arial"/>
            </a:endParaRPr>
          </a:p>
          <a:p>
            <a:pPr marL="457200" indent="-32400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GPUs </a:t>
            </a:r>
            <a:r>
              <a:rPr b="1" lang="en-US" sz="1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can also handle floating point operations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 more efficiently than CPUs, which is important for scientific computing and machine learning applications.</a:t>
            </a:r>
            <a:endParaRPr b="0" lang="fr-CH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fr-CH" sz="1400" spc="-1" strike="noStrike">
              <a:latin typeface="Arial"/>
            </a:endParaRPr>
          </a:p>
          <a:p>
            <a:pPr marL="457200" indent="-324000">
              <a:lnSpc>
                <a:spcPct val="100000"/>
              </a:lnSpc>
              <a:spcAft>
                <a:spcPts val="1057"/>
              </a:spcAft>
              <a:buClr>
                <a:srgbClr val="000000"/>
              </a:buClr>
              <a:buFont typeface="Wingdings" charset="2"/>
              <a:buChar char=""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GPUs </a:t>
            </a:r>
            <a:r>
              <a:rPr b="1" lang="en-US" sz="1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can be used to accelerate various domains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 such as computer vision, natural language processing, cryptography, bioinformatics, physics simulation, etc.</a:t>
            </a:r>
            <a:endParaRPr b="0" lang="fr-CH" sz="1400" spc="-1" strike="noStrike">
              <a:latin typeface="Arial"/>
            </a:endParaRPr>
          </a:p>
          <a:p>
            <a:pPr marL="457200">
              <a:lnSpc>
                <a:spcPct val="100000"/>
              </a:lnSpc>
              <a:spcBef>
                <a:spcPts val="2115"/>
              </a:spcBef>
              <a:spcAft>
                <a:spcPts val="1060"/>
              </a:spcAft>
              <a:buNone/>
              <a:tabLst>
                <a:tab algn="l" pos="0"/>
              </a:tabLst>
            </a:pPr>
            <a:endParaRPr b="0" lang="fr-CH" sz="1400" spc="-1" strike="noStrike">
              <a:latin typeface="Arial"/>
            </a:endParaRPr>
          </a:p>
        </p:txBody>
      </p:sp>
      <p:pic>
        <p:nvPicPr>
          <p:cNvPr id="266" name="" descr=""/>
          <p:cNvPicPr/>
          <p:nvPr/>
        </p:nvPicPr>
        <p:blipFill>
          <a:blip r:embed="rId1"/>
          <a:stretch/>
        </p:blipFill>
        <p:spPr>
          <a:xfrm>
            <a:off x="360000" y="1440000"/>
            <a:ext cx="714240" cy="7480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PlaceHolder 1"/>
          <p:cNvSpPr>
            <a:spLocks noGrp="1"/>
          </p:cNvSpPr>
          <p:nvPr>
            <p:ph type="title"/>
          </p:nvPr>
        </p:nvSpPr>
        <p:spPr>
          <a:xfrm>
            <a:off x="360000" y="225720"/>
            <a:ext cx="9353160" cy="712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just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700" spc="-1" strike="noStrike">
                <a:solidFill>
                  <a:srgbClr val="ffffff"/>
                </a:solidFill>
                <a:latin typeface="Source Sans Pro Black"/>
              </a:rPr>
              <a:t>GPGPU (General-Purpose Graphics Processing Unit)</a:t>
            </a:r>
            <a:endParaRPr b="0" lang="fr-CH" sz="2700" spc="-1" strike="noStrike">
              <a:latin typeface="Arial"/>
            </a:endParaRPr>
          </a:p>
        </p:txBody>
      </p:sp>
      <p:sp>
        <p:nvSpPr>
          <p:cNvPr id="268" name="PlaceHolder 2"/>
          <p:cNvSpPr>
            <a:spLocks noGrp="1"/>
          </p:cNvSpPr>
          <p:nvPr>
            <p:ph/>
          </p:nvPr>
        </p:nvSpPr>
        <p:spPr>
          <a:xfrm>
            <a:off x="360000" y="2349000"/>
            <a:ext cx="9353160" cy="290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spcBef>
                <a:spcPts val="2115"/>
              </a:spcBef>
              <a:spcAft>
                <a:spcPts val="1060"/>
              </a:spcAft>
              <a:buNone/>
              <a:tabLst>
                <a:tab algn="l" pos="0"/>
              </a:tabLst>
            </a:pPr>
            <a:r>
              <a:rPr b="1" lang="en-US" sz="1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Disadvantages of GPGPU</a:t>
            </a:r>
            <a:endParaRPr b="0" lang="fr-CH" sz="1400" spc="-1" strike="noStrike">
              <a:latin typeface="Arial"/>
            </a:endParaRPr>
          </a:p>
          <a:p>
            <a:pPr marL="457200" indent="-32400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GPUs are not suitable for all kinds of problems, especially those that require sequential or branching logic, complex data structures, or synchronization among threads.</a:t>
            </a:r>
            <a:endParaRPr b="0" lang="fr-CH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fr-CH" sz="1300" spc="-1" strike="noStrike">
              <a:latin typeface="Arial"/>
            </a:endParaRPr>
          </a:p>
          <a:p>
            <a:pPr marL="457200" indent="-32400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GPUs have</a:t>
            </a:r>
            <a:r>
              <a:rPr b="1" lang="en-US" sz="1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 limited memory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 and</a:t>
            </a:r>
            <a:r>
              <a:rPr b="1" lang="en-US" sz="1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 bandwidth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 compared to CPUs, which can limit the amount of data that can be transferred or processed at once.</a:t>
            </a:r>
            <a:endParaRPr b="0" lang="fr-CH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fr-CH" sz="1300" spc="-1" strike="noStrike">
              <a:latin typeface="Arial"/>
            </a:endParaRPr>
          </a:p>
          <a:p>
            <a:pPr marL="457200" indent="-324000">
              <a:lnSpc>
                <a:spcPct val="100000"/>
              </a:lnSpc>
              <a:spcAft>
                <a:spcPts val="1057"/>
              </a:spcAft>
              <a:buClr>
                <a:srgbClr val="000000"/>
              </a:buClr>
              <a:buFont typeface="Wingdings" charset="2"/>
              <a:buChar char=""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GPUs require </a:t>
            </a:r>
            <a:r>
              <a:rPr b="1" lang="en-US" sz="1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specialized programming languages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 and APIs to access their features, which can increase the complexity and learning curve for developers.</a:t>
            </a:r>
            <a:endParaRPr b="0" lang="fr-CH" sz="1400" spc="-1" strike="noStrike">
              <a:latin typeface="Arial"/>
            </a:endParaRPr>
          </a:p>
        </p:txBody>
      </p:sp>
      <p:pic>
        <p:nvPicPr>
          <p:cNvPr id="269" name="" descr=""/>
          <p:cNvPicPr/>
          <p:nvPr/>
        </p:nvPicPr>
        <p:blipFill>
          <a:blip r:embed="rId1"/>
          <a:stretch/>
        </p:blipFill>
        <p:spPr>
          <a:xfrm>
            <a:off x="288000" y="1480320"/>
            <a:ext cx="714240" cy="673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PlaceHolder 1"/>
          <p:cNvSpPr>
            <a:spLocks noGrp="1"/>
          </p:cNvSpPr>
          <p:nvPr>
            <p:ph type="title"/>
          </p:nvPr>
        </p:nvSpPr>
        <p:spPr>
          <a:xfrm>
            <a:off x="360000" y="225720"/>
            <a:ext cx="9353160" cy="712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just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600" spc="-1" strike="noStrike">
                <a:solidFill>
                  <a:srgbClr val="ffffff"/>
                </a:solidFill>
                <a:latin typeface="Source Sans Pro Black"/>
              </a:rPr>
              <a:t>GPGPU Programming Languages and APIs</a:t>
            </a:r>
            <a:endParaRPr b="0" lang="fr-CH" sz="2600" spc="-1" strike="noStrike">
              <a:latin typeface="Arial"/>
            </a:endParaRPr>
          </a:p>
        </p:txBody>
      </p:sp>
      <p:sp>
        <p:nvSpPr>
          <p:cNvPr id="271" name="PlaceHolder 2"/>
          <p:cNvSpPr>
            <a:spLocks noGrp="1"/>
          </p:cNvSpPr>
          <p:nvPr>
            <p:ph/>
          </p:nvPr>
        </p:nvSpPr>
        <p:spPr>
          <a:xfrm>
            <a:off x="828000" y="1377000"/>
            <a:ext cx="8888040" cy="4019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algn="just">
              <a:lnSpc>
                <a:spcPct val="100000"/>
              </a:lnSpc>
              <a:spcBef>
                <a:spcPts val="2115"/>
              </a:spcBef>
              <a:spcAft>
                <a:spcPts val="1060"/>
              </a:spcAft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00000"/>
                </a:solidFill>
                <a:latin typeface="Times New Roman"/>
              </a:rPr>
              <a:t>There are several options for programming GPGPU applications:</a:t>
            </a:r>
            <a:endParaRPr b="0" lang="fr-CH" sz="1300" spc="-1" strike="noStrike">
              <a:latin typeface="Arial"/>
            </a:endParaRPr>
          </a:p>
          <a:p>
            <a:pPr marL="457200" algn="just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13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CUDA</a:t>
            </a:r>
            <a:r>
              <a:rPr b="0" lang="en-US" sz="13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: A proprietary platform developed by Nvidia that allows programmers to write C/C++ code that runs directly on Nvidia GPUs. It also provides libraries and tools for various domains such as linear algebra, image processing, deep learning, etc.</a:t>
            </a:r>
            <a:endParaRPr b="0" lang="fr-CH" sz="1300" spc="-1" strike="noStrike">
              <a:latin typeface="Arial"/>
            </a:endParaRPr>
          </a:p>
          <a:p>
            <a:pPr marL="457200" algn="just">
              <a:lnSpc>
                <a:spcPct val="100000"/>
              </a:lnSpc>
              <a:buNone/>
              <a:tabLst>
                <a:tab algn="l" pos="0"/>
              </a:tabLst>
            </a:pPr>
            <a:endParaRPr b="0" lang="fr-CH" sz="1300" spc="-1" strike="noStrike">
              <a:latin typeface="Arial"/>
            </a:endParaRPr>
          </a:p>
          <a:p>
            <a:pPr marL="457200" algn="just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13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OpenCL</a:t>
            </a:r>
            <a:r>
              <a:rPr b="0" lang="en-US" sz="13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: An open standard developed by the Khronos Group that supports multiple platforms and devices, including CPUs, GPUs, FPGAs, etc. It defines a C-like language and a runtime API for executing kernels on heterogeneous devices.</a:t>
            </a:r>
            <a:endParaRPr b="0" lang="fr-CH" sz="1300" spc="-1" strike="noStrike">
              <a:latin typeface="Arial"/>
            </a:endParaRPr>
          </a:p>
          <a:p>
            <a:pPr marL="457200" algn="just">
              <a:lnSpc>
                <a:spcPct val="100000"/>
              </a:lnSpc>
              <a:buNone/>
              <a:tabLst>
                <a:tab algn="l" pos="0"/>
              </a:tabLst>
            </a:pPr>
            <a:endParaRPr b="0" lang="fr-CH" sz="1300" spc="-1" strike="noStrike">
              <a:latin typeface="Arial"/>
            </a:endParaRPr>
          </a:p>
          <a:p>
            <a:pPr marL="457200" algn="just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13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DirectCompute:</a:t>
            </a:r>
            <a:r>
              <a:rPr b="0" lang="en-US" sz="13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 A Microsoft API that is part of DirectX 11 and 12 that enables GPGPU programming on Windows platforms. It supports HLSL shaders and C++ AMP extensions for writing compute kernels.</a:t>
            </a:r>
            <a:endParaRPr b="0" lang="fr-CH" sz="1300" spc="-1" strike="noStrike">
              <a:latin typeface="Arial"/>
            </a:endParaRPr>
          </a:p>
          <a:p>
            <a:pPr marL="457200" algn="just">
              <a:lnSpc>
                <a:spcPct val="100000"/>
              </a:lnSpc>
              <a:buNone/>
              <a:tabLst>
                <a:tab algn="l" pos="0"/>
              </a:tabLst>
            </a:pPr>
            <a:endParaRPr b="0" lang="fr-CH" sz="1300" spc="-1" strike="noStrike">
              <a:latin typeface="Arial"/>
            </a:endParaRPr>
          </a:p>
          <a:p>
            <a:pPr marL="457200" algn="just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13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Metal:</a:t>
            </a:r>
            <a:r>
              <a:rPr b="0" lang="en-US" sz="13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 An Apple API that provides low-level access to the GPU on iOS and macOS platforms. It supports Swift and Objective-C languages for writing compute shaders.</a:t>
            </a:r>
            <a:endParaRPr b="0" lang="fr-CH" sz="1300" spc="-1" strike="noStrike">
              <a:latin typeface="Arial"/>
            </a:endParaRPr>
          </a:p>
          <a:p>
            <a:pPr marL="457200" algn="just">
              <a:lnSpc>
                <a:spcPct val="100000"/>
              </a:lnSpc>
              <a:buNone/>
              <a:tabLst>
                <a:tab algn="l" pos="0"/>
              </a:tabLst>
            </a:pPr>
            <a:endParaRPr b="0" lang="fr-CH" sz="1300" spc="-1" strike="noStrike">
              <a:latin typeface="Arial"/>
            </a:endParaRPr>
          </a:p>
          <a:p>
            <a:pPr marL="457200" algn="just">
              <a:lnSpc>
                <a:spcPct val="100000"/>
              </a:lnSpc>
              <a:spcAft>
                <a:spcPts val="1057"/>
              </a:spcAft>
              <a:buNone/>
              <a:tabLst>
                <a:tab algn="l" pos="0"/>
              </a:tabLst>
            </a:pPr>
            <a:r>
              <a:rPr b="1" lang="en-US" sz="13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Vulkan:</a:t>
            </a:r>
            <a:r>
              <a:rPr b="0" lang="en-US" sz="13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 A cross-platform API developed by the Khronos Group that provides low-level access to the GPU and other devices. It supports SPIR-V as an intermediate language for writing compute shaders.</a:t>
            </a:r>
            <a:endParaRPr b="0" lang="fr-CH" sz="1300" spc="-1" strike="noStrike">
              <a:latin typeface="Arial"/>
            </a:endParaRPr>
          </a:p>
          <a:p>
            <a:pPr marL="457200" algn="just">
              <a:lnSpc>
                <a:spcPct val="100000"/>
              </a:lnSpc>
              <a:spcAft>
                <a:spcPts val="1057"/>
              </a:spcAft>
              <a:buNone/>
              <a:tabLst>
                <a:tab algn="l" pos="0"/>
              </a:tabLst>
            </a:pPr>
            <a:r>
              <a:rPr b="1" lang="en-US" sz="13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ROCm:</a:t>
            </a:r>
            <a:r>
              <a:rPr b="0" lang="en-US" sz="13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is an Advanced Micro Devices (AMD) software stack for graphics processing unit (GPU) programming and spans several domains:  GPGPU, HPC ,heterogeneous computing</a:t>
            </a:r>
            <a:endParaRPr b="0" lang="fr-CH" sz="1300" spc="-1" strike="noStrike">
              <a:latin typeface="Arial"/>
            </a:endParaRPr>
          </a:p>
          <a:p>
            <a:pPr marL="457200" algn="just">
              <a:lnSpc>
                <a:spcPct val="100000"/>
              </a:lnSpc>
              <a:spcAft>
                <a:spcPts val="1057"/>
              </a:spcAft>
              <a:buNone/>
              <a:tabLst>
                <a:tab algn="l" pos="0"/>
              </a:tabLst>
            </a:pPr>
            <a:endParaRPr b="0" lang="fr-CH" sz="1200" spc="-1" strike="noStrike">
              <a:latin typeface="Arial"/>
            </a:endParaRPr>
          </a:p>
        </p:txBody>
      </p:sp>
      <p:pic>
        <p:nvPicPr>
          <p:cNvPr id="272" name="" descr=""/>
          <p:cNvPicPr/>
          <p:nvPr/>
        </p:nvPicPr>
        <p:blipFill>
          <a:blip r:embed="rId1"/>
          <a:stretch/>
        </p:blipFill>
        <p:spPr>
          <a:xfrm>
            <a:off x="432000" y="1662120"/>
            <a:ext cx="572040" cy="572040"/>
          </a:xfrm>
          <a:prstGeom prst="rect">
            <a:avLst/>
          </a:prstGeom>
          <a:ln w="0">
            <a:noFill/>
          </a:ln>
        </p:spPr>
      </p:pic>
      <p:pic>
        <p:nvPicPr>
          <p:cNvPr id="273" name="" descr=""/>
          <p:cNvPicPr/>
          <p:nvPr/>
        </p:nvPicPr>
        <p:blipFill>
          <a:blip r:embed="rId2"/>
          <a:stretch/>
        </p:blipFill>
        <p:spPr>
          <a:xfrm>
            <a:off x="360000" y="2366280"/>
            <a:ext cx="716040" cy="316800"/>
          </a:xfrm>
          <a:prstGeom prst="rect">
            <a:avLst/>
          </a:prstGeom>
          <a:ln w="0">
            <a:noFill/>
          </a:ln>
        </p:spPr>
      </p:pic>
      <p:pic>
        <p:nvPicPr>
          <p:cNvPr id="274" name="" descr=""/>
          <p:cNvPicPr/>
          <p:nvPr/>
        </p:nvPicPr>
        <p:blipFill>
          <a:blip r:embed="rId3"/>
          <a:stretch/>
        </p:blipFill>
        <p:spPr>
          <a:xfrm>
            <a:off x="540000" y="3420000"/>
            <a:ext cx="479880" cy="479880"/>
          </a:xfrm>
          <a:prstGeom prst="rect">
            <a:avLst/>
          </a:prstGeom>
          <a:ln w="0">
            <a:noFill/>
          </a:ln>
        </p:spPr>
      </p:pic>
      <p:pic>
        <p:nvPicPr>
          <p:cNvPr id="275" name="" descr=""/>
          <p:cNvPicPr/>
          <p:nvPr/>
        </p:nvPicPr>
        <p:blipFill>
          <a:blip r:embed="rId4"/>
          <a:stretch/>
        </p:blipFill>
        <p:spPr>
          <a:xfrm>
            <a:off x="285120" y="4104000"/>
            <a:ext cx="862920" cy="246240"/>
          </a:xfrm>
          <a:prstGeom prst="rect">
            <a:avLst/>
          </a:prstGeom>
          <a:ln w="0">
            <a:noFill/>
          </a:ln>
        </p:spPr>
      </p:pic>
      <p:pic>
        <p:nvPicPr>
          <p:cNvPr id="276" name="" descr=""/>
          <p:cNvPicPr/>
          <p:nvPr/>
        </p:nvPicPr>
        <p:blipFill>
          <a:blip r:embed="rId5"/>
          <a:stretch/>
        </p:blipFill>
        <p:spPr>
          <a:xfrm>
            <a:off x="324000" y="2940120"/>
            <a:ext cx="815040" cy="331920"/>
          </a:xfrm>
          <a:prstGeom prst="rect">
            <a:avLst/>
          </a:prstGeom>
          <a:ln w="0">
            <a:noFill/>
          </a:ln>
        </p:spPr>
      </p:pic>
      <p:pic>
        <p:nvPicPr>
          <p:cNvPr id="277" name="" descr=""/>
          <p:cNvPicPr/>
          <p:nvPr/>
        </p:nvPicPr>
        <p:blipFill>
          <a:blip r:embed="rId6"/>
          <a:stretch/>
        </p:blipFill>
        <p:spPr>
          <a:xfrm>
            <a:off x="396000" y="4536000"/>
            <a:ext cx="716040" cy="596160"/>
          </a:xfrm>
          <a:prstGeom prst="rect">
            <a:avLst/>
          </a:prstGeom>
          <a:ln w="0">
            <a:solidFill>
              <a:srgbClr val="3465a4"/>
            </a:solidFill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"/>
          <p:cNvSpPr/>
          <p:nvPr/>
        </p:nvSpPr>
        <p:spPr>
          <a:xfrm>
            <a:off x="2460600" y="3231360"/>
            <a:ext cx="5231880" cy="365040"/>
          </a:xfrm>
          <a:prstGeom prst="rect">
            <a:avLst/>
          </a:prstGeom>
          <a:noFill/>
          <a:ln w="108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US" sz="2200" spc="-1" strike="noStrike">
                <a:solidFill>
                  <a:srgbClr val="dc0000"/>
                </a:solidFill>
                <a:latin typeface="Liberation Serif;Times New Roman"/>
                <a:ea typeface="Songti SC"/>
              </a:rPr>
              <a:t>P</a:t>
            </a:r>
            <a:r>
              <a:rPr b="1" lang="en-US" sz="2200" spc="-1" strike="noStrike">
                <a:solidFill>
                  <a:srgbClr val="000000"/>
                </a:solidFill>
                <a:latin typeface="Liberation Serif;Times New Roman"/>
                <a:ea typeface="Songti SC"/>
              </a:rPr>
              <a:t>rogramming </a:t>
            </a:r>
            <a:r>
              <a:rPr b="1" lang="en-US" sz="2200" spc="-1" strike="noStrike">
                <a:solidFill>
                  <a:srgbClr val="dc0000"/>
                </a:solidFill>
                <a:latin typeface="Liberation Serif;Times New Roman"/>
                <a:ea typeface="Songti SC"/>
              </a:rPr>
              <a:t>i</a:t>
            </a:r>
            <a:r>
              <a:rPr b="1" lang="en-US" sz="2200" spc="-1" strike="noStrike">
                <a:solidFill>
                  <a:srgbClr val="000000"/>
                </a:solidFill>
                <a:latin typeface="Liberation Serif;Times New Roman"/>
                <a:ea typeface="Songti SC"/>
              </a:rPr>
              <a:t>nterface for </a:t>
            </a:r>
            <a:r>
              <a:rPr b="1" lang="en-US" sz="2200" spc="-1" strike="noStrike">
                <a:solidFill>
                  <a:srgbClr val="dc0000"/>
                </a:solidFill>
                <a:latin typeface="Liberation Serif;Times New Roman"/>
                <a:ea typeface="Songti SC"/>
              </a:rPr>
              <a:t>p</a:t>
            </a:r>
            <a:r>
              <a:rPr b="1" lang="en-US" sz="2200" spc="-1" strike="noStrike">
                <a:solidFill>
                  <a:srgbClr val="000000"/>
                </a:solidFill>
                <a:latin typeface="Liberation Serif;Times New Roman"/>
                <a:ea typeface="Songti SC"/>
              </a:rPr>
              <a:t>arallel </a:t>
            </a:r>
            <a:r>
              <a:rPr b="1" lang="en-US" sz="2200" spc="-1" strike="noStrike">
                <a:solidFill>
                  <a:srgbClr val="dc0000"/>
                </a:solidFill>
                <a:latin typeface="Liberation Serif;Times New Roman"/>
                <a:ea typeface="Songti SC"/>
              </a:rPr>
              <a:t>c</a:t>
            </a:r>
            <a:r>
              <a:rPr b="1" lang="en-US" sz="2200" spc="-1" strike="noStrike">
                <a:solidFill>
                  <a:srgbClr val="000000"/>
                </a:solidFill>
                <a:latin typeface="Liberation Serif;Times New Roman"/>
                <a:ea typeface="Songti SC"/>
              </a:rPr>
              <a:t>omputing</a:t>
            </a:r>
            <a:endParaRPr b="0" lang="fr-CH" sz="22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b="0" lang="fr-CH" sz="20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1" lang="zh-CN" sz="2000" spc="-1" strike="noStrike">
                <a:solidFill>
                  <a:srgbClr val="000000"/>
                </a:solidFill>
                <a:latin typeface="Liberation Serif;Times New Roman"/>
                <a:ea typeface="Songti SC"/>
              </a:rPr>
              <a:t>병렬 컴퓨팅을 위한 프로그래밍 인터페이스</a:t>
            </a:r>
            <a:endParaRPr b="0" lang="fr-CH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"/>
          <p:cNvSpPr/>
          <p:nvPr/>
        </p:nvSpPr>
        <p:spPr>
          <a:xfrm>
            <a:off x="1992600" y="2844000"/>
            <a:ext cx="6173280" cy="919800"/>
          </a:xfrm>
          <a:prstGeom prst="rect">
            <a:avLst/>
          </a:prstGeom>
          <a:noFill/>
          <a:ln w="108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200" spc="-1" strike="noStrike">
                <a:solidFill>
                  <a:srgbClr val="000000"/>
                </a:solidFill>
                <a:latin typeface="Arial"/>
                <a:ea typeface="Songti SC"/>
              </a:rPr>
              <a:t>Programming Interface </a:t>
            </a:r>
            <a:endParaRPr b="0" lang="fr-CH" sz="22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endParaRPr b="0" lang="fr-CH" sz="22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1600" spc="-1" strike="noStrike">
                <a:solidFill>
                  <a:srgbClr val="000000"/>
                </a:solidFill>
                <a:latin typeface="Arial"/>
                <a:ea typeface="Songti SC"/>
              </a:rPr>
              <a:t>MPI (</a:t>
            </a:r>
            <a:r>
              <a:rPr b="1" lang="en-US" sz="1600" spc="-1" strike="noStrike">
                <a:solidFill>
                  <a:srgbClr val="dc0000"/>
                </a:solidFill>
                <a:latin typeface="Arial"/>
                <a:ea typeface="Songti SC"/>
              </a:rPr>
              <a:t>M</a:t>
            </a:r>
            <a:r>
              <a:rPr b="1" lang="en-US" sz="1600" spc="-1" strike="noStrike">
                <a:solidFill>
                  <a:srgbClr val="000000"/>
                </a:solidFill>
                <a:latin typeface="Arial"/>
                <a:ea typeface="Songti SC"/>
              </a:rPr>
              <a:t>essage </a:t>
            </a:r>
            <a:r>
              <a:rPr b="1" lang="en-US" sz="1600" spc="-1" strike="noStrike">
                <a:solidFill>
                  <a:srgbClr val="dc0000"/>
                </a:solidFill>
                <a:latin typeface="Arial"/>
                <a:ea typeface="Songti SC"/>
              </a:rPr>
              <a:t>P</a:t>
            </a:r>
            <a:r>
              <a:rPr b="1" lang="en-US" sz="1600" spc="-1" strike="noStrike">
                <a:solidFill>
                  <a:srgbClr val="000000"/>
                </a:solidFill>
                <a:latin typeface="Arial"/>
                <a:ea typeface="Songti SC"/>
              </a:rPr>
              <a:t>assing </a:t>
            </a:r>
            <a:r>
              <a:rPr b="1" lang="en-US" sz="1600" spc="-1" strike="noStrike">
                <a:solidFill>
                  <a:srgbClr val="dc0000"/>
                </a:solidFill>
                <a:latin typeface="Arial"/>
                <a:ea typeface="Songti SC"/>
              </a:rPr>
              <a:t>I</a:t>
            </a:r>
            <a:r>
              <a:rPr b="1" lang="en-US" sz="1600" spc="-1" strike="noStrike">
                <a:solidFill>
                  <a:srgbClr val="000000"/>
                </a:solidFill>
                <a:latin typeface="Arial"/>
                <a:ea typeface="Songti SC"/>
              </a:rPr>
              <a:t>nterface) and</a:t>
            </a:r>
            <a:endParaRPr b="0" lang="fr-CH" sz="16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endParaRPr b="0" lang="fr-CH" sz="16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1600" spc="-1" strike="noStrike">
                <a:solidFill>
                  <a:srgbClr val="000000"/>
                </a:solidFill>
                <a:latin typeface="Arial"/>
                <a:ea typeface="Songti SC"/>
              </a:rPr>
              <a:t> </a:t>
            </a:r>
            <a:r>
              <a:rPr b="1" lang="en-US" sz="1600" spc="-1" strike="noStrike">
                <a:solidFill>
                  <a:srgbClr val="000000"/>
                </a:solidFill>
                <a:latin typeface="Arial"/>
                <a:ea typeface="Songti SC"/>
              </a:rPr>
              <a:t>OpenMP (</a:t>
            </a:r>
            <a:r>
              <a:rPr b="1" lang="en-US" sz="1600" spc="-1" strike="noStrike">
                <a:solidFill>
                  <a:srgbClr val="ff0000"/>
                </a:solidFill>
                <a:latin typeface="Arial"/>
                <a:ea typeface="Songti SC"/>
              </a:rPr>
              <a:t>O</a:t>
            </a:r>
            <a:r>
              <a:rPr b="1" lang="en-US" sz="1600" spc="-1" strike="noStrike">
                <a:solidFill>
                  <a:srgbClr val="000000"/>
                </a:solidFill>
                <a:latin typeface="Arial"/>
                <a:ea typeface="Songti SC"/>
              </a:rPr>
              <a:t>pen </a:t>
            </a:r>
            <a:r>
              <a:rPr b="1" lang="en-US" sz="1600" spc="-1" strike="noStrike">
                <a:solidFill>
                  <a:srgbClr val="ff0000"/>
                </a:solidFill>
                <a:latin typeface="Arial"/>
                <a:ea typeface="Songti SC"/>
              </a:rPr>
              <a:t>M</a:t>
            </a:r>
            <a:r>
              <a:rPr b="1" lang="en-US" sz="1600" spc="-1" strike="noStrike">
                <a:solidFill>
                  <a:srgbClr val="000000"/>
                </a:solidFill>
                <a:latin typeface="Arial"/>
                <a:ea typeface="Songti SC"/>
              </a:rPr>
              <a:t>ulti-</a:t>
            </a:r>
            <a:r>
              <a:rPr b="1" lang="en-US" sz="1600" spc="-1" strike="noStrike">
                <a:solidFill>
                  <a:srgbClr val="ff0000"/>
                </a:solidFill>
                <a:latin typeface="Arial"/>
                <a:ea typeface="Songti SC"/>
              </a:rPr>
              <a:t>P</a:t>
            </a:r>
            <a:r>
              <a:rPr b="1" lang="en-US" sz="1600" spc="-1" strike="noStrike">
                <a:solidFill>
                  <a:srgbClr val="000000"/>
                </a:solidFill>
                <a:latin typeface="Arial"/>
                <a:ea typeface="Songti SC"/>
              </a:rPr>
              <a:t>rocessing)</a:t>
            </a:r>
            <a:endParaRPr b="0" lang="fr-CH" sz="16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endParaRPr b="0" lang="fr-CH" sz="20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endParaRPr b="0" lang="fr-CH" sz="2000" spc="-1" strike="noStrike">
              <a:latin typeface="Arial"/>
            </a:endParaRPr>
          </a:p>
        </p:txBody>
      </p:sp>
      <p:pic>
        <p:nvPicPr>
          <p:cNvPr id="280" name="" descr=""/>
          <p:cNvPicPr/>
          <p:nvPr/>
        </p:nvPicPr>
        <p:blipFill>
          <a:blip r:embed="rId1"/>
          <a:stretch/>
        </p:blipFill>
        <p:spPr>
          <a:xfrm>
            <a:off x="1404000" y="2484360"/>
            <a:ext cx="1420560" cy="1404360"/>
          </a:xfrm>
          <a:prstGeom prst="rect">
            <a:avLst/>
          </a:prstGeom>
          <a:ln w="0">
            <a:noFill/>
          </a:ln>
          <a:effectLst>
            <a:outerShdw blurRad="0" dir="2700000" dist="101823" rotWithShape="0">
              <a:srgbClr val="d0d0d0"/>
            </a:outerShdw>
          </a:effectLst>
        </p:spPr>
      </p:pic>
      <p:pic>
        <p:nvPicPr>
          <p:cNvPr id="281" name="" descr=""/>
          <p:cNvPicPr/>
          <p:nvPr/>
        </p:nvPicPr>
        <p:blipFill>
          <a:blip r:embed="rId2"/>
          <a:stretch/>
        </p:blipFill>
        <p:spPr>
          <a:xfrm>
            <a:off x="7560000" y="2150280"/>
            <a:ext cx="2020680" cy="2020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PlaceHolder 1"/>
          <p:cNvSpPr>
            <a:spLocks noGrp="1"/>
          </p:cNvSpPr>
          <p:nvPr>
            <p:ph type="title"/>
          </p:nvPr>
        </p:nvSpPr>
        <p:spPr>
          <a:xfrm>
            <a:off x="360000" y="225720"/>
            <a:ext cx="9353160" cy="712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700" spc="-1" strike="noStrike">
                <a:solidFill>
                  <a:srgbClr val="ffffff"/>
                </a:solidFill>
                <a:latin typeface="Source Sans Pro Black"/>
              </a:rPr>
              <a:t>Programming interface MPI,  OpenMP</a:t>
            </a:r>
            <a:endParaRPr b="0" lang="fr-CH" sz="2700" spc="-1" strike="noStrike">
              <a:latin typeface="Arial"/>
            </a:endParaRPr>
          </a:p>
        </p:txBody>
      </p:sp>
      <p:sp>
        <p:nvSpPr>
          <p:cNvPr id="283" name="PlaceHolder 2"/>
          <p:cNvSpPr>
            <a:spLocks noGrp="1"/>
          </p:cNvSpPr>
          <p:nvPr>
            <p:ph/>
          </p:nvPr>
        </p:nvSpPr>
        <p:spPr>
          <a:xfrm>
            <a:off x="360000" y="1260000"/>
            <a:ext cx="9353160" cy="161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5000"/>
          </a:bodyPr>
          <a:p>
            <a:pPr>
              <a:lnSpc>
                <a:spcPct val="115000"/>
              </a:lnSpc>
              <a:spcAft>
                <a:spcPts val="1236"/>
              </a:spcAft>
              <a:buNone/>
              <a:tabLst>
                <a:tab algn="l" pos="0"/>
              </a:tabLst>
            </a:pPr>
            <a:r>
              <a:rPr b="1" lang="en-US" sz="1400" spc="-1" strike="noStrike">
                <a:solidFill>
                  <a:srgbClr val="000000"/>
                </a:solidFill>
                <a:latin typeface="Calibri"/>
              </a:rPr>
              <a:t>MPI, OpenMP two complementary parallelization models.</a:t>
            </a:r>
            <a:endParaRPr b="0" lang="fr-CH" sz="1400" spc="-1" strike="noStrike">
              <a:latin typeface="Arial"/>
            </a:endParaRPr>
          </a:p>
          <a:p>
            <a:pPr algn="just">
              <a:lnSpc>
                <a:spcPct val="115000"/>
              </a:lnSpc>
              <a:spcAft>
                <a:spcPts val="1236"/>
              </a:spcAft>
              <a:buNone/>
              <a:tabLst>
                <a:tab algn="l" pos="0"/>
              </a:tabLst>
            </a:pPr>
            <a:r>
              <a:rPr b="1" lang="en-US" sz="1400" spc="-1" strike="noStrike">
                <a:solidFill>
                  <a:srgbClr val="000000"/>
                </a:solidFill>
                <a:latin typeface="Calibri"/>
              </a:rPr>
              <a:t>MPI (Message Passing Interface) </a:t>
            </a:r>
            <a:r>
              <a:rPr b="0" lang="en-US" sz="1400" spc="-1" strike="noStrike">
                <a:solidFill>
                  <a:srgbClr val="000000"/>
                </a:solidFill>
                <a:latin typeface="Calibri"/>
              </a:rPr>
              <a:t>is a multi-process model whose mode of communication between the processes is </a:t>
            </a:r>
            <a:r>
              <a:rPr b="1" lang="en-US" sz="1400" spc="-1" strike="noStrike">
                <a:solidFill>
                  <a:srgbClr val="000000"/>
                </a:solidFill>
                <a:latin typeface="Calibri"/>
              </a:rPr>
              <a:t>explicit </a:t>
            </a:r>
            <a:r>
              <a:rPr b="0" lang="en-US" sz="1400" spc="-1" strike="noStrike">
                <a:solidFill>
                  <a:srgbClr val="000000"/>
                </a:solidFill>
                <a:latin typeface="Calibri"/>
              </a:rPr>
              <a:t>(communication management is the responsibility of the user). </a:t>
            </a:r>
            <a:endParaRPr b="0" lang="fr-CH" sz="1400" spc="-1" strike="noStrike">
              <a:latin typeface="Arial"/>
            </a:endParaRPr>
          </a:p>
          <a:p>
            <a:pPr algn="just">
              <a:lnSpc>
                <a:spcPct val="115000"/>
              </a:lnSpc>
              <a:spcAft>
                <a:spcPts val="1236"/>
              </a:spcAft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</a:rPr>
              <a:t>Generally used on multiprocessor machines with distributed memory. </a:t>
            </a:r>
            <a:endParaRPr b="0" lang="fr-CH" sz="1400" spc="-1" strike="noStrike">
              <a:latin typeface="Arial"/>
            </a:endParaRPr>
          </a:p>
          <a:p>
            <a:pPr algn="just">
              <a:lnSpc>
                <a:spcPct val="115000"/>
              </a:lnSpc>
              <a:spcAft>
                <a:spcPts val="1236"/>
              </a:spcAft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</a:rPr>
              <a:t>It is a library for passing messages between processes without sharing.</a:t>
            </a:r>
            <a:endParaRPr b="0" lang="fr-CH" sz="1400" spc="-1" strike="noStrike">
              <a:latin typeface="Arial"/>
            </a:endParaRPr>
          </a:p>
          <a:p>
            <a:pPr algn="just">
              <a:lnSpc>
                <a:spcPct val="115000"/>
              </a:lnSpc>
              <a:spcAft>
                <a:spcPts val="1236"/>
              </a:spcAft>
              <a:buNone/>
              <a:tabLst>
                <a:tab algn="l" pos="0"/>
              </a:tabLst>
            </a:pPr>
            <a:endParaRPr b="0" lang="fr-CH" sz="1400" spc="-1" strike="noStrike">
              <a:latin typeface="Arial"/>
            </a:endParaRPr>
          </a:p>
        </p:txBody>
      </p:sp>
      <p:pic>
        <p:nvPicPr>
          <p:cNvPr id="284" name="" descr=""/>
          <p:cNvPicPr/>
          <p:nvPr/>
        </p:nvPicPr>
        <p:blipFill>
          <a:blip r:embed="rId1"/>
          <a:stretch/>
        </p:blipFill>
        <p:spPr>
          <a:xfrm>
            <a:off x="371520" y="3276000"/>
            <a:ext cx="4481640" cy="1888200"/>
          </a:xfrm>
          <a:prstGeom prst="rect">
            <a:avLst/>
          </a:prstGeom>
          <a:ln w="10800">
            <a:noFill/>
          </a:ln>
        </p:spPr>
      </p:pic>
      <p:sp>
        <p:nvSpPr>
          <p:cNvPr id="285" name=""/>
          <p:cNvSpPr/>
          <p:nvPr/>
        </p:nvSpPr>
        <p:spPr>
          <a:xfrm>
            <a:off x="5040000" y="3204000"/>
            <a:ext cx="4673160" cy="179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 fontScale="94000"/>
          </a:bodyPr>
          <a:p>
            <a:pPr algn="just">
              <a:lnSpc>
                <a:spcPct val="115000"/>
              </a:lnSpc>
              <a:spcAft>
                <a:spcPts val="1236"/>
              </a:spcAft>
              <a:buNone/>
            </a:pP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OpenMP (Open Multi-Processing)</a:t>
            </a: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 is a multitasking model whose mode of communication between tasks is implicit (the management of communications is the responsibility of the compiler). </a:t>
            </a:r>
            <a:endParaRPr b="0" lang="fr-CH" sz="1400" spc="-1" strike="noStrike">
              <a:latin typeface="Arial"/>
            </a:endParaRPr>
          </a:p>
          <a:p>
            <a:pPr algn="just">
              <a:lnSpc>
                <a:spcPct val="115000"/>
              </a:lnSpc>
              <a:spcAft>
                <a:spcPts val="1236"/>
              </a:spcAft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OpenMP is used on shared-memory multiprocessor machines. It focuses on shared memory paradigms. It is a language extension for expressing data-parallel operations (usually parallelized arrays over loops).</a:t>
            </a:r>
            <a:endParaRPr b="0" lang="fr-CH" sz="1400" spc="-1" strike="noStrike">
              <a:latin typeface="Arial"/>
            </a:endParaRPr>
          </a:p>
        </p:txBody>
      </p:sp>
      <p:pic>
        <p:nvPicPr>
          <p:cNvPr id="286" name="" descr=""/>
          <p:cNvPicPr/>
          <p:nvPr/>
        </p:nvPicPr>
        <p:blipFill>
          <a:blip r:embed="rId2"/>
          <a:stretch/>
        </p:blipFill>
        <p:spPr>
          <a:xfrm>
            <a:off x="8960760" y="108360"/>
            <a:ext cx="956880" cy="9568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PlaceHolder 1"/>
          <p:cNvSpPr>
            <a:spLocks noGrp="1"/>
          </p:cNvSpPr>
          <p:nvPr>
            <p:ph type="title"/>
          </p:nvPr>
        </p:nvSpPr>
        <p:spPr>
          <a:xfrm>
            <a:off x="360000" y="225720"/>
            <a:ext cx="9353160" cy="712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700" spc="-1" strike="noStrike">
                <a:solidFill>
                  <a:srgbClr val="ffffff"/>
                </a:solidFill>
                <a:latin typeface="Source Sans Pro Black"/>
              </a:rPr>
              <a:t>MPI vs OpenMP</a:t>
            </a:r>
            <a:endParaRPr b="0" lang="fr-CH" sz="2700" spc="-1" strike="noStrike">
              <a:latin typeface="Arial"/>
            </a:endParaRPr>
          </a:p>
        </p:txBody>
      </p:sp>
      <p:graphicFrame>
        <p:nvGraphicFramePr>
          <p:cNvPr id="288" name=""/>
          <p:cNvGraphicFramePr/>
          <p:nvPr/>
        </p:nvGraphicFramePr>
        <p:xfrm>
          <a:off x="543240" y="1620000"/>
          <a:ext cx="8897040" cy="3535200"/>
        </p:xfrm>
        <a:graphic>
          <a:graphicData uri="http://schemas.openxmlformats.org/drawingml/2006/table">
            <a:tbl>
              <a:tblPr/>
              <a:tblGrid>
                <a:gridCol w="4448520"/>
                <a:gridCol w="4448880"/>
              </a:tblGrid>
              <a:tr h="696960"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MPI</a:t>
                      </a:r>
                      <a:endParaRPr b="0" lang="fr-CH" sz="14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OpenMP</a:t>
                      </a:r>
                      <a:endParaRPr b="0" lang="fr-CH" sz="14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328400"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Portable to a distributed and shared memory machine.</a:t>
                      </a:r>
                      <a:endParaRPr b="0" lang="fr-CH" sz="14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Scale beyond a node</a:t>
                      </a:r>
                      <a:endParaRPr b="0" lang="fr-CH" sz="14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No data placement issues</a:t>
                      </a:r>
                      <a:endParaRPr b="0" lang="fr-CH" sz="14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Easy to implement parallelism</a:t>
                      </a:r>
                      <a:endParaRPr b="0" lang="fr-CH" sz="14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Implicit communications</a:t>
                      </a:r>
                      <a:endParaRPr b="0" lang="fr-CH" sz="14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Low latency, high bandwidth</a:t>
                      </a:r>
                      <a:endParaRPr b="0" lang="fr-CH" sz="14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Dynamic Load Balancing</a:t>
                      </a:r>
                      <a:endParaRPr b="0" lang="fr-CH" sz="14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467640"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MPI</a:t>
                      </a:r>
                      <a:endParaRPr b="0" lang="fr-CH" sz="14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OpenMP </a:t>
                      </a:r>
                      <a:endParaRPr b="0" lang="fr-CH" sz="14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042560"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Explicit communication</a:t>
                      </a:r>
                      <a:endParaRPr b="0" lang="fr-CH" sz="14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High latency, low bandwidth</a:t>
                      </a:r>
                      <a:endParaRPr b="0" lang="fr-CH" sz="14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Difficult load balancing</a:t>
                      </a:r>
                      <a:endParaRPr b="0" lang="fr-CH" sz="14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Only on nodes or shared memory machines</a:t>
                      </a:r>
                      <a:endParaRPr b="0" lang="fr-CH" sz="14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Scale on Node</a:t>
                      </a:r>
                      <a:endParaRPr b="0" lang="fr-CH" sz="14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Data placement problem</a:t>
                      </a:r>
                      <a:endParaRPr b="0" lang="fr-CH" sz="14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289" name="" descr=""/>
          <p:cNvPicPr/>
          <p:nvPr/>
        </p:nvPicPr>
        <p:blipFill>
          <a:blip r:embed="rId1"/>
          <a:stretch/>
        </p:blipFill>
        <p:spPr>
          <a:xfrm>
            <a:off x="8960760" y="108360"/>
            <a:ext cx="956880" cy="956880"/>
          </a:xfrm>
          <a:prstGeom prst="rect">
            <a:avLst/>
          </a:prstGeom>
          <a:ln w="0">
            <a:noFill/>
          </a:ln>
        </p:spPr>
      </p:pic>
      <p:grpSp>
        <p:nvGrpSpPr>
          <p:cNvPr id="290" name="status-ok 1"/>
          <p:cNvGrpSpPr/>
          <p:nvPr/>
        </p:nvGrpSpPr>
        <p:grpSpPr>
          <a:xfrm>
            <a:off x="711360" y="1918080"/>
            <a:ext cx="174960" cy="174960"/>
            <a:chOff x="711360" y="1918080"/>
            <a:chExt cx="174960" cy="174960"/>
          </a:xfrm>
        </p:grpSpPr>
        <p:sp>
          <p:nvSpPr>
            <p:cNvPr id="291" name=""/>
            <p:cNvSpPr/>
            <p:nvPr/>
          </p:nvSpPr>
          <p:spPr>
            <a:xfrm>
              <a:off x="711360" y="1918080"/>
              <a:ext cx="174960" cy="174960"/>
            </a:xfrm>
            <a:prstGeom prst="ellipse">
              <a:avLst/>
            </a:prstGeom>
            <a:solidFill>
              <a:srgbClr val="3faf46"/>
            </a:solidFill>
            <a:ln cap="rnd" w="10080">
              <a:solidFill>
                <a:srgbClr val="3faf4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2" name=""/>
            <p:cNvSpPr/>
            <p:nvPr/>
          </p:nvSpPr>
          <p:spPr>
            <a:xfrm>
              <a:off x="758160" y="1975320"/>
              <a:ext cx="81360" cy="60840"/>
            </a:xfrm>
            <a:custGeom>
              <a:avLst/>
              <a:gdLst/>
              <a:ahLst/>
              <a:rect l="l" t="t" r="r" b="b"/>
              <a:pathLst>
                <a:path fill="none" w="240" h="183">
                  <a:moveTo>
                    <a:pt x="0" y="102"/>
                  </a:moveTo>
                  <a:lnTo>
                    <a:pt x="82" y="183"/>
                  </a:lnTo>
                  <a:lnTo>
                    <a:pt x="240" y="0"/>
                  </a:lnTo>
                </a:path>
              </a:pathLst>
            </a:custGeom>
            <a:noFill/>
            <a:ln cap="rnd" w="1908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93" name="status-error 1"/>
          <p:cNvGrpSpPr/>
          <p:nvPr/>
        </p:nvGrpSpPr>
        <p:grpSpPr>
          <a:xfrm>
            <a:off x="691920" y="3799800"/>
            <a:ext cx="174960" cy="174960"/>
            <a:chOff x="691920" y="3799800"/>
            <a:chExt cx="174960" cy="174960"/>
          </a:xfrm>
        </p:grpSpPr>
        <p:sp>
          <p:nvSpPr>
            <p:cNvPr id="294" name=""/>
            <p:cNvSpPr/>
            <p:nvPr/>
          </p:nvSpPr>
          <p:spPr>
            <a:xfrm>
              <a:off x="691920" y="3799800"/>
              <a:ext cx="174960" cy="174960"/>
            </a:xfrm>
            <a:prstGeom prst="ellipse">
              <a:avLst/>
            </a:prstGeom>
            <a:solidFill>
              <a:srgbClr val="ff3838"/>
            </a:solidFill>
            <a:ln w="10080">
              <a:solidFill>
                <a:srgbClr val="ff38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5" name=""/>
            <p:cNvSpPr/>
            <p:nvPr/>
          </p:nvSpPr>
          <p:spPr>
            <a:xfrm>
              <a:off x="735840" y="3843720"/>
              <a:ext cx="87120" cy="87120"/>
            </a:xfrm>
            <a:custGeom>
              <a:avLst/>
              <a:gdLst/>
              <a:ahLst/>
              <a:rect l="l" t="t" r="r" b="b"/>
              <a:pathLst>
                <a:path fill="none" w="256" h="256">
                  <a:moveTo>
                    <a:pt x="0" y="256"/>
                  </a:moveTo>
                  <a:cubicBezTo>
                    <a:pt x="85" y="171"/>
                    <a:pt x="170" y="86"/>
                    <a:pt x="256" y="0"/>
                  </a:cubicBezTo>
                </a:path>
              </a:pathLst>
            </a:custGeom>
            <a:noFill/>
            <a:ln cap="rnd" w="1908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6" name=""/>
            <p:cNvSpPr/>
            <p:nvPr/>
          </p:nvSpPr>
          <p:spPr>
            <a:xfrm>
              <a:off x="735840" y="3843720"/>
              <a:ext cx="87120" cy="87120"/>
            </a:xfrm>
            <a:custGeom>
              <a:avLst/>
              <a:gdLst/>
              <a:ahLst/>
              <a:rect l="l" t="t" r="r" b="b"/>
              <a:pathLst>
                <a:path fill="none" w="256" h="256">
                  <a:moveTo>
                    <a:pt x="256" y="256"/>
                  </a:moveTo>
                  <a:cubicBezTo>
                    <a:pt x="171" y="171"/>
                    <a:pt x="86" y="86"/>
                    <a:pt x="0" y="0"/>
                  </a:cubicBezTo>
                </a:path>
              </a:pathLst>
            </a:custGeom>
            <a:noFill/>
            <a:ln cap="rnd" w="1908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" descr=""/>
          <p:cNvPicPr/>
          <p:nvPr/>
        </p:nvPicPr>
        <p:blipFill>
          <a:blip r:embed="rId1"/>
          <a:stretch/>
        </p:blipFill>
        <p:spPr>
          <a:xfrm>
            <a:off x="7943760" y="4543200"/>
            <a:ext cx="1877400" cy="836640"/>
          </a:xfrm>
          <a:prstGeom prst="rect">
            <a:avLst/>
          </a:prstGeom>
          <a:ln w="10800">
            <a:noFill/>
          </a:ln>
        </p:spPr>
      </p:pic>
      <p:pic>
        <p:nvPicPr>
          <p:cNvPr id="298" name="" descr=""/>
          <p:cNvPicPr/>
          <p:nvPr/>
        </p:nvPicPr>
        <p:blipFill>
          <a:blip r:embed="rId2"/>
          <a:stretch/>
        </p:blipFill>
        <p:spPr>
          <a:xfrm>
            <a:off x="2120400" y="2340000"/>
            <a:ext cx="1474560" cy="1817640"/>
          </a:xfrm>
          <a:prstGeom prst="rect">
            <a:avLst/>
          </a:prstGeom>
          <a:ln w="0">
            <a:noFill/>
          </a:ln>
        </p:spPr>
      </p:pic>
      <p:sp>
        <p:nvSpPr>
          <p:cNvPr id="299" name=""/>
          <p:cNvSpPr/>
          <p:nvPr/>
        </p:nvSpPr>
        <p:spPr>
          <a:xfrm>
            <a:off x="4174560" y="3054960"/>
            <a:ext cx="3200400" cy="360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源ノ角ゴシック Normal"/>
              </a:rPr>
              <a:t>Thank you for your attention !</a:t>
            </a:r>
            <a:endParaRPr b="0" lang="fr-CH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" descr=""/>
          <p:cNvPicPr/>
          <p:nvPr/>
        </p:nvPicPr>
        <p:blipFill>
          <a:blip r:embed="rId1"/>
          <a:stretch/>
        </p:blipFill>
        <p:spPr>
          <a:xfrm>
            <a:off x="360000" y="3420000"/>
            <a:ext cx="3630240" cy="1436040"/>
          </a:xfrm>
          <a:prstGeom prst="rect">
            <a:avLst/>
          </a:prstGeom>
          <a:ln w="0">
            <a:solidFill>
              <a:srgbClr val="3465a4"/>
            </a:solidFill>
          </a:ln>
          <a:effectLst>
            <a:outerShdw blurRad="0" dir="2700000" dist="101823" rotWithShape="0">
              <a:srgbClr val="d0d0d0"/>
            </a:outerShdw>
          </a:effectLst>
        </p:spPr>
      </p:pic>
      <p:sp>
        <p:nvSpPr>
          <p:cNvPr id="178" name=""/>
          <p:cNvSpPr/>
          <p:nvPr/>
        </p:nvSpPr>
        <p:spPr>
          <a:xfrm>
            <a:off x="600120" y="1397160"/>
            <a:ext cx="4219920" cy="1658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1400" spc="-1" strike="noStrike">
                <a:solidFill>
                  <a:srgbClr val="c9211e"/>
                </a:solidFill>
                <a:latin typeface="Times New Roman"/>
                <a:ea typeface="DejaVu Sans"/>
              </a:rPr>
              <a:t>T</a:t>
            </a:r>
            <a:r>
              <a:rPr b="1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raditional  </a:t>
            </a:r>
            <a:r>
              <a:rPr b="1" lang="en-US" sz="1400" spc="-1" strike="noStrike">
                <a:solidFill>
                  <a:srgbClr val="c9211e"/>
                </a:solidFill>
                <a:latin typeface="Times New Roman"/>
                <a:ea typeface="DejaVu Sans"/>
              </a:rPr>
              <a:t>C</a:t>
            </a:r>
            <a:r>
              <a:rPr b="1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omputing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:</a:t>
            </a:r>
            <a:endParaRPr b="0" lang="fr-CH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fr-CH" sz="14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Microsoft YaHei"/>
              </a:rPr>
              <a:t>Programs are broken into series instruction.</a:t>
            </a:r>
            <a:endParaRPr b="0" lang="fr-CH" sz="14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Microsoft YaHei"/>
              </a:rPr>
              <a:t>Executed by a single processor sequentially.</a:t>
            </a:r>
            <a:endParaRPr b="0" lang="fr-CH" sz="14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Microsoft YaHei"/>
              </a:rPr>
              <a:t>No coordination required</a:t>
            </a:r>
            <a:endParaRPr b="0" lang="fr-CH" sz="1400" spc="-1" strike="noStrike">
              <a:latin typeface="Arial"/>
            </a:endParaRPr>
          </a:p>
        </p:txBody>
      </p:sp>
      <p:sp>
        <p:nvSpPr>
          <p:cNvPr id="179" name="PlaceHolder 12"/>
          <p:cNvSpPr/>
          <p:nvPr/>
        </p:nvSpPr>
        <p:spPr>
          <a:xfrm>
            <a:off x="360000" y="226080"/>
            <a:ext cx="9353160" cy="71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7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Sequential / Parallel Programming</a:t>
            </a:r>
            <a:endParaRPr b="0" lang="fr-CH" sz="2700" spc="-1" strike="noStrike">
              <a:latin typeface="Arial"/>
            </a:endParaRPr>
          </a:p>
        </p:txBody>
      </p:sp>
      <p:pic>
        <p:nvPicPr>
          <p:cNvPr id="180" name="" descr=""/>
          <p:cNvPicPr/>
          <p:nvPr/>
        </p:nvPicPr>
        <p:blipFill>
          <a:blip r:embed="rId2"/>
          <a:stretch/>
        </p:blipFill>
        <p:spPr>
          <a:xfrm>
            <a:off x="6013440" y="3384000"/>
            <a:ext cx="3452040" cy="1886040"/>
          </a:xfrm>
          <a:prstGeom prst="rect">
            <a:avLst/>
          </a:prstGeom>
          <a:ln w="0">
            <a:solidFill>
              <a:srgbClr val="3465a4"/>
            </a:solidFill>
          </a:ln>
          <a:effectLst>
            <a:outerShdw blurRad="0" dir="2700000" dist="101823" rotWithShape="0">
              <a:srgbClr val="d0d0d0"/>
            </a:outerShdw>
          </a:effectLst>
        </p:spPr>
      </p:pic>
      <p:sp>
        <p:nvSpPr>
          <p:cNvPr id="181" name=""/>
          <p:cNvSpPr/>
          <p:nvPr/>
        </p:nvSpPr>
        <p:spPr>
          <a:xfrm>
            <a:off x="5241960" y="1368000"/>
            <a:ext cx="4836240" cy="1462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1400" spc="-1" strike="noStrike">
                <a:solidFill>
                  <a:srgbClr val="c9211e"/>
                </a:solidFill>
                <a:latin typeface="Times New Roman"/>
                <a:ea typeface="DejaVu Sans"/>
              </a:rPr>
              <a:t>P</a:t>
            </a:r>
            <a:r>
              <a:rPr b="1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arallel</a:t>
            </a:r>
            <a:r>
              <a:rPr b="1" lang="en-US" sz="1400" spc="-1" strike="noStrike">
                <a:solidFill>
                  <a:srgbClr val="c9211e"/>
                </a:solidFill>
                <a:latin typeface="Times New Roman"/>
                <a:ea typeface="DejaVu Sans"/>
              </a:rPr>
              <a:t> p</a:t>
            </a:r>
            <a:r>
              <a:rPr b="1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rogramming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is the use of several calculation :</a:t>
            </a:r>
            <a:endParaRPr b="0" lang="fr-CH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fr-CH" sz="1400" spc="-1" strike="noStrike">
              <a:latin typeface="Arial"/>
            </a:endParaRPr>
          </a:p>
          <a:p>
            <a:pPr marL="360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Microsoft YaHei"/>
              </a:rPr>
              <a:t>Programs are broken co-current subprograms</a:t>
            </a:r>
            <a:endParaRPr b="0" lang="fr-CH" sz="1400" spc="-1" strike="noStrike">
              <a:latin typeface="Arial"/>
            </a:endParaRPr>
          </a:p>
          <a:p>
            <a:pPr marL="360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Microsoft YaHei"/>
              </a:rPr>
              <a:t>Executed on multiple processors in parallel</a:t>
            </a:r>
            <a:endParaRPr b="0" lang="fr-CH" sz="1400" spc="-1" strike="noStrike">
              <a:latin typeface="Arial"/>
            </a:endParaRPr>
          </a:p>
          <a:p>
            <a:pPr marL="360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Microsoft YaHei"/>
              </a:rPr>
              <a:t>Each party is still discovered in instructions</a:t>
            </a:r>
            <a:endParaRPr b="0" lang="fr-CH" sz="1400" spc="-1" strike="noStrike">
              <a:latin typeface="Arial"/>
            </a:endParaRPr>
          </a:p>
          <a:p>
            <a:pPr marL="360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Microsoft YaHei"/>
              </a:rPr>
              <a:t>Coordination required between processors</a:t>
            </a:r>
            <a:endParaRPr b="0" lang="fr-CH" sz="1400" spc="-1" strike="noStrike">
              <a:latin typeface="Arial"/>
            </a:endParaRPr>
          </a:p>
          <a:p>
            <a:pPr marL="360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Microsoft YaHei"/>
              </a:rPr>
              <a:t>Instructions of each party are executed in parallel</a:t>
            </a:r>
            <a:endParaRPr b="0" lang="fr-CH" sz="1400" spc="-1" strike="noStrike">
              <a:latin typeface="Arial"/>
            </a:endParaRPr>
          </a:p>
        </p:txBody>
      </p:sp>
      <p:pic>
        <p:nvPicPr>
          <p:cNvPr id="182" name="" descr=""/>
          <p:cNvPicPr/>
          <p:nvPr/>
        </p:nvPicPr>
        <p:blipFill>
          <a:blip r:embed="rId3"/>
          <a:stretch/>
        </p:blipFill>
        <p:spPr>
          <a:xfrm>
            <a:off x="4013280" y="3600000"/>
            <a:ext cx="1922760" cy="1079640"/>
          </a:xfrm>
          <a:prstGeom prst="rect">
            <a:avLst/>
          </a:prstGeom>
          <a:ln w="0">
            <a:noFill/>
          </a:ln>
        </p:spPr>
      </p:pic>
      <p:pic>
        <p:nvPicPr>
          <p:cNvPr id="183" name="Donut-5" descr=""/>
          <p:cNvPicPr/>
          <p:nvPr/>
        </p:nvPicPr>
        <p:blipFill>
          <a:blip r:embed="rId4"/>
          <a:stretch/>
        </p:blipFill>
        <p:spPr>
          <a:xfrm>
            <a:off x="104760" y="1325160"/>
            <a:ext cx="468360" cy="468360"/>
          </a:xfrm>
          <a:prstGeom prst="rect">
            <a:avLst/>
          </a:prstGeom>
          <a:ln w="0">
            <a:noFill/>
          </a:ln>
        </p:spPr>
      </p:pic>
      <p:pic>
        <p:nvPicPr>
          <p:cNvPr id="184" name="Donut-6" descr=""/>
          <p:cNvPicPr/>
          <p:nvPr/>
        </p:nvPicPr>
        <p:blipFill>
          <a:blip r:embed="rId5"/>
          <a:stretch/>
        </p:blipFill>
        <p:spPr>
          <a:xfrm>
            <a:off x="4781880" y="1325880"/>
            <a:ext cx="471240" cy="4712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"/>
          <p:cNvSpPr/>
          <p:nvPr/>
        </p:nvSpPr>
        <p:spPr>
          <a:xfrm>
            <a:off x="2160000" y="2808000"/>
            <a:ext cx="6474600" cy="1423800"/>
          </a:xfrm>
          <a:prstGeom prst="rect">
            <a:avLst/>
          </a:prstGeom>
          <a:noFill/>
          <a:ln w="108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30000"/>
              </a:lnSpc>
              <a:spcBef>
                <a:spcPts val="479"/>
              </a:spcBef>
              <a:buNone/>
              <a:tabLst>
                <a:tab algn="l" pos="0"/>
              </a:tabLst>
            </a:pPr>
            <a:r>
              <a:rPr b="1" lang="en-US" sz="2600" spc="-1" strike="noStrike">
                <a:solidFill>
                  <a:srgbClr val="dc0000"/>
                </a:solidFill>
                <a:latin typeface="Calibri"/>
                <a:ea typeface="Songti SC"/>
              </a:rPr>
              <a:t>H</a:t>
            </a:r>
            <a:r>
              <a:rPr b="1" lang="en-US" sz="2600" spc="-1" strike="noStrike">
                <a:solidFill>
                  <a:srgbClr val="000000"/>
                </a:solidFill>
                <a:latin typeface="Calibri"/>
                <a:ea typeface="Songti SC"/>
              </a:rPr>
              <a:t>ardware </a:t>
            </a:r>
            <a:r>
              <a:rPr b="1" lang="en-US" sz="2600" spc="-1" strike="noStrike">
                <a:solidFill>
                  <a:srgbClr val="dc0000"/>
                </a:solidFill>
                <a:latin typeface="Calibri"/>
                <a:ea typeface="Songti SC"/>
              </a:rPr>
              <a:t>A</a:t>
            </a:r>
            <a:r>
              <a:rPr b="1" lang="en-US" sz="2600" spc="-1" strike="noStrike">
                <a:solidFill>
                  <a:srgbClr val="000000"/>
                </a:solidFill>
                <a:latin typeface="Calibri"/>
                <a:ea typeface="Songti SC"/>
              </a:rPr>
              <a:t>rchitecture  </a:t>
            </a:r>
            <a:endParaRPr b="0" lang="fr-CH" sz="2600" spc="-1" strike="noStrike">
              <a:latin typeface="Arial"/>
            </a:endParaRPr>
          </a:p>
          <a:p>
            <a:pPr algn="ctr">
              <a:lnSpc>
                <a:spcPct val="130000"/>
              </a:lnSpc>
              <a:spcBef>
                <a:spcPts val="479"/>
              </a:spcBef>
              <a:buNone/>
              <a:tabLst>
                <a:tab algn="l" pos="0"/>
              </a:tabLst>
            </a:pPr>
            <a:endParaRPr b="0" lang="fr-CH" sz="20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endParaRPr b="0" lang="fr-CH" sz="20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endParaRPr b="0" lang="fr-CH" sz="2000" spc="-1" strike="noStrike">
              <a:latin typeface="Arial"/>
            </a:endParaRPr>
          </a:p>
        </p:txBody>
      </p:sp>
      <p:pic>
        <p:nvPicPr>
          <p:cNvPr id="186" name="" descr=""/>
          <p:cNvPicPr/>
          <p:nvPr/>
        </p:nvPicPr>
        <p:blipFill>
          <a:blip r:embed="rId1"/>
          <a:stretch/>
        </p:blipFill>
        <p:spPr>
          <a:xfrm>
            <a:off x="2160000" y="2484720"/>
            <a:ext cx="1420560" cy="1404360"/>
          </a:xfrm>
          <a:prstGeom prst="rect">
            <a:avLst/>
          </a:prstGeom>
          <a:ln w="0">
            <a:noFill/>
          </a:ln>
          <a:effectLst>
            <a:outerShdw blurRad="0" dir="2700000" dist="101823" rotWithShape="0">
              <a:srgbClr val="bababa"/>
            </a:outerShdw>
          </a:effectLst>
        </p:spPr>
      </p:pic>
      <p:pic>
        <p:nvPicPr>
          <p:cNvPr id="187" name="" descr=""/>
          <p:cNvPicPr/>
          <p:nvPr/>
        </p:nvPicPr>
        <p:blipFill>
          <a:blip r:embed="rId2"/>
          <a:stretch/>
        </p:blipFill>
        <p:spPr>
          <a:xfrm>
            <a:off x="7325280" y="2509200"/>
            <a:ext cx="1171800" cy="1122480"/>
          </a:xfrm>
          <a:prstGeom prst="rect">
            <a:avLst/>
          </a:prstGeom>
          <a:ln w="0">
            <a:noFill/>
          </a:ln>
        </p:spPr>
      </p:pic>
      <p:pic>
        <p:nvPicPr>
          <p:cNvPr id="188" name="Cycles-5" descr=""/>
          <p:cNvPicPr/>
          <p:nvPr/>
        </p:nvPicPr>
        <p:blipFill>
          <a:blip r:embed="rId3"/>
          <a:stretch/>
        </p:blipFill>
        <p:spPr>
          <a:xfrm>
            <a:off x="7063200" y="2193120"/>
            <a:ext cx="1717560" cy="1691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PlaceHolder 1"/>
          <p:cNvSpPr>
            <a:spLocks noGrp="1"/>
          </p:cNvSpPr>
          <p:nvPr>
            <p:ph type="title"/>
          </p:nvPr>
        </p:nvSpPr>
        <p:spPr>
          <a:xfrm>
            <a:off x="360000" y="225720"/>
            <a:ext cx="9353160" cy="712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700" spc="-1" strike="noStrike">
                <a:solidFill>
                  <a:srgbClr val="ffffff"/>
                </a:solidFill>
                <a:latin typeface="Source Sans Pro Black"/>
              </a:rPr>
              <a:t>CPU (</a:t>
            </a:r>
            <a:r>
              <a:rPr b="0" lang="en-US" sz="2700" spc="-1" strike="noStrike">
                <a:solidFill>
                  <a:srgbClr val="ffffff"/>
                </a:solidFill>
                <a:latin typeface="Roboto"/>
              </a:rPr>
              <a:t>Central Processing Unit)</a:t>
            </a:r>
            <a:endParaRPr b="0" lang="fr-CH" sz="2700" spc="-1" strike="noStrike">
              <a:latin typeface="Arial"/>
            </a:endParaRPr>
          </a:p>
        </p:txBody>
      </p:sp>
      <p:pic>
        <p:nvPicPr>
          <p:cNvPr id="190" name="" descr=""/>
          <p:cNvPicPr/>
          <p:nvPr/>
        </p:nvPicPr>
        <p:blipFill>
          <a:blip r:embed="rId1"/>
          <a:stretch/>
        </p:blipFill>
        <p:spPr>
          <a:xfrm>
            <a:off x="8460000" y="124200"/>
            <a:ext cx="1463040" cy="973800"/>
          </a:xfrm>
          <a:prstGeom prst="rect">
            <a:avLst/>
          </a:prstGeom>
          <a:ln w="10800">
            <a:noFill/>
          </a:ln>
        </p:spPr>
      </p:pic>
      <p:pic>
        <p:nvPicPr>
          <p:cNvPr id="191" name="" descr=""/>
          <p:cNvPicPr/>
          <p:nvPr/>
        </p:nvPicPr>
        <p:blipFill>
          <a:blip r:embed="rId2"/>
          <a:stretch/>
        </p:blipFill>
        <p:spPr>
          <a:xfrm>
            <a:off x="180000" y="1462320"/>
            <a:ext cx="3068640" cy="2095920"/>
          </a:xfrm>
          <a:prstGeom prst="rect">
            <a:avLst/>
          </a:prstGeom>
          <a:ln w="10800">
            <a:noFill/>
          </a:ln>
          <a:effectLst>
            <a:outerShdw blurRad="0" dir="2700000" dist="101823" rotWithShape="0">
              <a:srgbClr val="808080"/>
            </a:outerShdw>
          </a:effectLst>
        </p:spPr>
      </p:pic>
      <p:pic>
        <p:nvPicPr>
          <p:cNvPr id="192" name="" descr=""/>
          <p:cNvPicPr/>
          <p:nvPr/>
        </p:nvPicPr>
        <p:blipFill>
          <a:blip r:embed="rId3"/>
          <a:stretch/>
        </p:blipFill>
        <p:spPr>
          <a:xfrm>
            <a:off x="8651520" y="2880000"/>
            <a:ext cx="1243080" cy="1116360"/>
          </a:xfrm>
          <a:prstGeom prst="rect">
            <a:avLst/>
          </a:prstGeom>
          <a:ln w="10800">
            <a:noFill/>
          </a:ln>
        </p:spPr>
      </p:pic>
      <p:sp>
        <p:nvSpPr>
          <p:cNvPr id="193" name="PlaceHolder 4"/>
          <p:cNvSpPr/>
          <p:nvPr/>
        </p:nvSpPr>
        <p:spPr>
          <a:xfrm>
            <a:off x="3348720" y="2268360"/>
            <a:ext cx="6296040" cy="179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algn="just">
              <a:lnSpc>
                <a:spcPct val="100000"/>
              </a:lnSpc>
              <a:spcBef>
                <a:spcPts val="1417"/>
              </a:spcBef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A</a:t>
            </a:r>
            <a:r>
              <a:rPr b="1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CPU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Microsoft YaHei"/>
              </a:rPr>
              <a:t>(</a:t>
            </a:r>
            <a:r>
              <a:rPr b="1" lang="en-US" sz="1400" spc="-1" strike="noStrike">
                <a:solidFill>
                  <a:srgbClr val="dc0000"/>
                </a:solidFill>
                <a:latin typeface="Times New Roman"/>
                <a:ea typeface="Microsoft YaHei"/>
              </a:rPr>
              <a:t>C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Microsoft YaHei"/>
              </a:rPr>
              <a:t>entral </a:t>
            </a:r>
            <a:r>
              <a:rPr b="1" lang="en-US" sz="1400" spc="-1" strike="noStrike">
                <a:solidFill>
                  <a:srgbClr val="dc0000"/>
                </a:solidFill>
                <a:latin typeface="Times New Roman"/>
                <a:ea typeface="Microsoft YaHei"/>
              </a:rPr>
              <a:t>P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Microsoft YaHei"/>
              </a:rPr>
              <a:t>rocessing </a:t>
            </a:r>
            <a:r>
              <a:rPr b="1" lang="en-US" sz="1400" spc="-1" strike="noStrike">
                <a:solidFill>
                  <a:srgbClr val="dc0000"/>
                </a:solidFill>
                <a:latin typeface="Times New Roman"/>
                <a:ea typeface="Microsoft YaHei"/>
              </a:rPr>
              <a:t>U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Microsoft YaHei"/>
              </a:rPr>
              <a:t>nit) is the most important processor in a given computer. It executes instructions of a computer program, such as </a:t>
            </a:r>
            <a:r>
              <a:rPr b="0" i="1" lang="en-US" sz="1400" spc="-1" strike="noStrike">
                <a:solidFill>
                  <a:srgbClr val="000000"/>
                </a:solidFill>
                <a:latin typeface="Times New Roman"/>
                <a:ea typeface="Microsoft YaHei"/>
              </a:rPr>
              <a:t>arithmetic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Microsoft YaHei"/>
              </a:rPr>
              <a:t>, </a:t>
            </a:r>
            <a:r>
              <a:rPr b="0" i="1" lang="en-US" sz="1400" spc="-1" strike="noStrike">
                <a:solidFill>
                  <a:srgbClr val="000000"/>
                </a:solidFill>
                <a:latin typeface="Times New Roman"/>
                <a:ea typeface="Microsoft YaHei"/>
              </a:rPr>
              <a:t>logic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Microsoft YaHei"/>
              </a:rPr>
              <a:t>, </a:t>
            </a:r>
            <a:r>
              <a:rPr b="0" i="1" lang="en-US" sz="1400" spc="-1" strike="noStrike">
                <a:solidFill>
                  <a:srgbClr val="000000"/>
                </a:solidFill>
                <a:latin typeface="Times New Roman"/>
                <a:ea typeface="Microsoft YaHei"/>
              </a:rPr>
              <a:t>controlling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Microsoft YaHei"/>
              </a:rPr>
              <a:t>, and </a:t>
            </a:r>
            <a:r>
              <a:rPr b="0" i="1" lang="en-US" sz="1400" spc="-1" strike="noStrike">
                <a:solidFill>
                  <a:srgbClr val="000000"/>
                </a:solidFill>
                <a:latin typeface="Times New Roman"/>
                <a:ea typeface="Microsoft YaHei"/>
              </a:rPr>
              <a:t>input/output (I/O)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Microsoft YaHei"/>
              </a:rPr>
              <a:t> operations. </a:t>
            </a:r>
            <a:endParaRPr b="0" lang="fr-CH" sz="1400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  <a:tabLst>
                <a:tab algn="l" pos="0"/>
              </a:tabLst>
            </a:pPr>
            <a:endParaRPr b="0" lang="fr-CH" sz="1400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  <a:tabLst>
                <a:tab algn="l" pos="0"/>
              </a:tabLst>
            </a:pPr>
            <a:endParaRPr b="0" lang="fr-CH" sz="1400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Microsoft YaHei"/>
              </a:rPr>
              <a:t> </a:t>
            </a:r>
            <a:endParaRPr b="0" lang="fr-CH" sz="1400" spc="-1" strike="noStrike">
              <a:latin typeface="Arial"/>
            </a:endParaRPr>
          </a:p>
        </p:txBody>
      </p:sp>
      <p:sp>
        <p:nvSpPr>
          <p:cNvPr id="194" name="PlaceHolder 6"/>
          <p:cNvSpPr/>
          <p:nvPr/>
        </p:nvSpPr>
        <p:spPr>
          <a:xfrm>
            <a:off x="900000" y="3561480"/>
            <a:ext cx="7556760" cy="179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algn="just">
              <a:lnSpc>
                <a:spcPct val="100000"/>
              </a:lnSpc>
              <a:spcBef>
                <a:spcPts val="1417"/>
              </a:spcBef>
              <a:buNone/>
            </a:pPr>
            <a:endParaRPr b="0" lang="fr-CH" sz="1400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  <a:tabLst>
                <a:tab algn="l" pos="0"/>
              </a:tabLst>
            </a:pPr>
            <a:endParaRPr b="0" lang="fr-CH" sz="1400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Microsoft YaHei"/>
              </a:rPr>
              <a:t>It constitutes the </a:t>
            </a:r>
            <a:r>
              <a:rPr b="1" lang="en-US" sz="1400" spc="-1" strike="noStrike">
                <a:solidFill>
                  <a:srgbClr val="000000"/>
                </a:solidFill>
                <a:latin typeface="Times New Roman"/>
                <a:ea typeface="Microsoft YaHei"/>
              </a:rPr>
              <a:t>physical heart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Microsoft YaHei"/>
              </a:rPr>
              <a:t> of the entire </a:t>
            </a:r>
            <a:r>
              <a:rPr b="1" lang="en-US" sz="1400" spc="-1" strike="noStrike">
                <a:solidFill>
                  <a:srgbClr val="000000"/>
                </a:solidFill>
                <a:latin typeface="Times New Roman"/>
                <a:ea typeface="Microsoft YaHei"/>
              </a:rPr>
              <a:t>computer system.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Microsoft YaHei"/>
              </a:rPr>
              <a:t> </a:t>
            </a:r>
            <a:endParaRPr b="0" lang="fr-CH" sz="1400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  <a:tabLst>
                <a:tab algn="l" pos="0"/>
              </a:tabLst>
            </a:pPr>
            <a:endParaRPr b="0" lang="fr-CH" sz="1400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Microsoft YaHei"/>
              </a:rPr>
              <a:t>Linked with various peripheral equipment, including input/output devices and auxiliary storage units.</a:t>
            </a:r>
            <a:endParaRPr b="0" lang="fr-CH" sz="1400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  <a:tabLst>
                <a:tab algn="l" pos="0"/>
              </a:tabLst>
            </a:pPr>
            <a:endParaRPr b="0" lang="fr-CH" sz="1400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Microsoft YaHei"/>
              </a:rPr>
              <a:t> </a:t>
            </a:r>
            <a:endParaRPr b="0" lang="fr-CH" sz="1400" spc="-1" strike="noStrike">
              <a:latin typeface="Arial"/>
            </a:endParaRPr>
          </a:p>
        </p:txBody>
      </p:sp>
      <p:pic>
        <p:nvPicPr>
          <p:cNvPr id="195" name="Section-Cubes-2" descr=""/>
          <p:cNvPicPr/>
          <p:nvPr/>
        </p:nvPicPr>
        <p:blipFill>
          <a:blip r:embed="rId4"/>
          <a:stretch/>
        </p:blipFill>
        <p:spPr>
          <a:xfrm>
            <a:off x="8784000" y="4029480"/>
            <a:ext cx="1071000" cy="1038960"/>
          </a:xfrm>
          <a:prstGeom prst="rect">
            <a:avLst/>
          </a:prstGeom>
          <a:ln w="0">
            <a:noFill/>
          </a:ln>
          <a:effectLst>
            <a:outerShdw blurRad="0" dir="2700000" dist="101823" rotWithShape="0">
              <a:srgbClr val="d0d0d0"/>
            </a:outerShdw>
          </a:effectLst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PlaceHolder 1"/>
          <p:cNvSpPr>
            <a:spLocks noGrp="1"/>
          </p:cNvSpPr>
          <p:nvPr>
            <p:ph type="title"/>
          </p:nvPr>
        </p:nvSpPr>
        <p:spPr>
          <a:xfrm>
            <a:off x="360000" y="225720"/>
            <a:ext cx="9353160" cy="712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700" spc="-1" strike="noStrike">
                <a:solidFill>
                  <a:srgbClr val="ffffff"/>
                </a:solidFill>
                <a:latin typeface="Source Sans Pro Black"/>
              </a:rPr>
              <a:t>CPU: </a:t>
            </a:r>
            <a:r>
              <a:rPr b="1" lang="en-US" sz="2000" spc="-1" strike="noStrike">
                <a:solidFill>
                  <a:srgbClr val="ffffff"/>
                </a:solidFill>
                <a:latin typeface="Source Sans Pro Black"/>
              </a:rPr>
              <a:t>Different architectures of the processor</a:t>
            </a:r>
            <a:endParaRPr b="0" lang="fr-CH" sz="2000" spc="-1" strike="noStrike">
              <a:latin typeface="Arial"/>
            </a:endParaRPr>
          </a:p>
        </p:txBody>
      </p:sp>
      <p:sp>
        <p:nvSpPr>
          <p:cNvPr id="197" name="PlaceHolder 2"/>
          <p:cNvSpPr>
            <a:spLocks noGrp="1"/>
          </p:cNvSpPr>
          <p:nvPr>
            <p:ph/>
          </p:nvPr>
        </p:nvSpPr>
        <p:spPr>
          <a:xfrm>
            <a:off x="360000" y="1485000"/>
            <a:ext cx="9353160" cy="3773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5000"/>
              </a:lnSpc>
              <a:spcAft>
                <a:spcPts val="1236"/>
              </a:spcAft>
              <a:buNone/>
              <a:tabLst>
                <a:tab algn="l" pos="0"/>
              </a:tabLst>
            </a:pPr>
            <a:endParaRPr b="0" lang="fr-CH" sz="1400" spc="-1" strike="noStrike">
              <a:latin typeface="Arial"/>
            </a:endParaRPr>
          </a:p>
          <a:p>
            <a:pPr>
              <a:lnSpc>
                <a:spcPct val="115000"/>
              </a:lnSpc>
              <a:spcAft>
                <a:spcPts val="1236"/>
              </a:spcAft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There is a classification of the </a:t>
            </a:r>
            <a:r>
              <a:rPr b="1" lang="en-US" sz="1400" spc="-1" strike="noStrike">
                <a:solidFill>
                  <a:srgbClr val="000000"/>
                </a:solidFill>
                <a:latin typeface="Times New Roman"/>
              </a:rPr>
              <a:t>different CPU architectures. </a:t>
            </a:r>
            <a:endParaRPr b="0" lang="fr-CH" sz="1400" spc="-1" strike="noStrike">
              <a:latin typeface="Arial"/>
            </a:endParaRPr>
          </a:p>
          <a:p>
            <a:pPr>
              <a:lnSpc>
                <a:spcPct val="115000"/>
              </a:lnSpc>
              <a:spcAft>
                <a:spcPts val="1236"/>
              </a:spcAft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Five in number, they are used by programmers depending on the desired results:</a:t>
            </a:r>
            <a:endParaRPr b="0" lang="fr-CH" sz="1400" spc="-1" strike="noStrike">
              <a:latin typeface="Arial"/>
            </a:endParaRPr>
          </a:p>
          <a:p>
            <a:pPr marL="450360">
              <a:lnSpc>
                <a:spcPct val="115000"/>
              </a:lnSpc>
              <a:spcAft>
                <a:spcPts val="1236"/>
              </a:spcAft>
              <a:buNone/>
              <a:tabLst>
                <a:tab algn="l" pos="0"/>
              </a:tabLst>
            </a:pPr>
            <a:r>
              <a:rPr b="1" lang="en-US" sz="1400" spc="-1" strike="noStrike">
                <a:solidFill>
                  <a:srgbClr val="000000"/>
                </a:solidFill>
                <a:latin typeface="Times New Roman"/>
              </a:rPr>
              <a:t>CISC: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 very complex addressing.</a:t>
            </a:r>
            <a:endParaRPr b="0" lang="fr-CH" sz="1400" spc="-1" strike="noStrike">
              <a:latin typeface="Arial"/>
            </a:endParaRPr>
          </a:p>
          <a:p>
            <a:pPr marL="450360">
              <a:lnSpc>
                <a:spcPct val="115000"/>
              </a:lnSpc>
              <a:spcAft>
                <a:spcPts val="1236"/>
              </a:spcAft>
              <a:buNone/>
              <a:tabLst>
                <a:tab algn="l" pos="0"/>
              </a:tabLst>
            </a:pPr>
            <a:r>
              <a:rPr b="1" lang="en-US" sz="1400" spc="-1" strike="noStrike">
                <a:solidFill>
                  <a:srgbClr val="000000"/>
                </a:solidFill>
                <a:latin typeface="Times New Roman"/>
              </a:rPr>
              <a:t>RISC: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 simpler addressing and instructions performed on a single cycle.</a:t>
            </a:r>
            <a:endParaRPr b="0" lang="fr-CH" sz="1400" spc="-1" strike="noStrike">
              <a:latin typeface="Arial"/>
            </a:endParaRPr>
          </a:p>
          <a:p>
            <a:pPr marL="450360">
              <a:lnSpc>
                <a:spcPct val="115000"/>
              </a:lnSpc>
              <a:spcAft>
                <a:spcPts val="1236"/>
              </a:spcAft>
              <a:buNone/>
              <a:tabLst>
                <a:tab algn="l" pos="0"/>
              </a:tabLst>
            </a:pPr>
            <a:r>
              <a:rPr b="1" lang="en-US" sz="1400" spc="-1" strike="noStrike">
                <a:solidFill>
                  <a:srgbClr val="000000"/>
                </a:solidFill>
                <a:latin typeface="Times New Roman"/>
              </a:rPr>
              <a:t>VLIW: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 long, but simpler instructions.</a:t>
            </a:r>
            <a:endParaRPr b="0" lang="fr-CH" sz="1400" spc="-1" strike="noStrike">
              <a:latin typeface="Arial"/>
            </a:endParaRPr>
          </a:p>
          <a:p>
            <a:pPr marL="450360">
              <a:lnSpc>
                <a:spcPct val="115000"/>
              </a:lnSpc>
              <a:spcAft>
                <a:spcPts val="1236"/>
              </a:spcAft>
              <a:buNone/>
              <a:tabLst>
                <a:tab algn="l" pos="0"/>
              </a:tabLst>
            </a:pPr>
            <a:r>
              <a:rPr b="1" lang="en-US" sz="1400" spc="-1" strike="noStrike">
                <a:solidFill>
                  <a:srgbClr val="000000"/>
                </a:solidFill>
                <a:latin typeface="Times New Roman"/>
              </a:rPr>
              <a:t>vectorial: 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contrary to the processing in number, the instructions are vectorial.</a:t>
            </a:r>
            <a:endParaRPr b="0" lang="fr-CH" sz="1400" spc="-1" strike="noStrike">
              <a:latin typeface="Arial"/>
            </a:endParaRPr>
          </a:p>
          <a:p>
            <a:pPr marL="450360">
              <a:lnSpc>
                <a:spcPct val="115000"/>
              </a:lnSpc>
              <a:spcAft>
                <a:spcPts val="1236"/>
              </a:spcAft>
              <a:buNone/>
              <a:tabLst>
                <a:tab algn="l" pos="0"/>
              </a:tabLst>
            </a:pPr>
            <a:r>
              <a:rPr b="1" lang="en-US" sz="1400" spc="-1" strike="noStrike">
                <a:solidFill>
                  <a:srgbClr val="000000"/>
                </a:solidFill>
                <a:latin typeface="Times New Roman"/>
              </a:rPr>
              <a:t>dataflow: 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data is active unlike other architectures.</a:t>
            </a:r>
            <a:endParaRPr b="0" lang="fr-CH" sz="1400" spc="-1" strike="noStrike">
              <a:latin typeface="Arial"/>
            </a:endParaRPr>
          </a:p>
          <a:p>
            <a:pPr marL="450360">
              <a:lnSpc>
                <a:spcPct val="115000"/>
              </a:lnSpc>
              <a:spcAft>
                <a:spcPts val="1236"/>
              </a:spcAft>
              <a:buNone/>
              <a:tabLst>
                <a:tab algn="l" pos="0"/>
              </a:tabLst>
            </a:pPr>
            <a:endParaRPr b="0" lang="fr-CH" sz="1400" spc="-1" strike="noStrike">
              <a:latin typeface="Arial"/>
            </a:endParaRPr>
          </a:p>
        </p:txBody>
      </p:sp>
      <p:pic>
        <p:nvPicPr>
          <p:cNvPr id="198" name="" descr=""/>
          <p:cNvPicPr/>
          <p:nvPr/>
        </p:nvPicPr>
        <p:blipFill>
          <a:blip r:embed="rId1"/>
          <a:stretch/>
        </p:blipFill>
        <p:spPr>
          <a:xfrm>
            <a:off x="8460000" y="124560"/>
            <a:ext cx="1463040" cy="973800"/>
          </a:xfrm>
          <a:prstGeom prst="rect">
            <a:avLst/>
          </a:prstGeom>
          <a:ln w="10800">
            <a:noFill/>
          </a:ln>
        </p:spPr>
      </p:pic>
      <p:pic>
        <p:nvPicPr>
          <p:cNvPr id="199" name="" descr=""/>
          <p:cNvPicPr/>
          <p:nvPr/>
        </p:nvPicPr>
        <p:blipFill>
          <a:blip r:embed="rId2"/>
          <a:stretch/>
        </p:blipFill>
        <p:spPr>
          <a:xfrm>
            <a:off x="6840000" y="2576880"/>
            <a:ext cx="3089880" cy="1737360"/>
          </a:xfrm>
          <a:prstGeom prst="rect">
            <a:avLst/>
          </a:prstGeom>
          <a:ln w="0">
            <a:noFill/>
          </a:ln>
        </p:spPr>
      </p:pic>
      <p:pic>
        <p:nvPicPr>
          <p:cNvPr id="200" name="" descr=""/>
          <p:cNvPicPr/>
          <p:nvPr/>
        </p:nvPicPr>
        <p:blipFill>
          <a:blip r:embed="rId3"/>
          <a:stretch/>
        </p:blipFill>
        <p:spPr>
          <a:xfrm>
            <a:off x="7200360" y="124200"/>
            <a:ext cx="1183320" cy="786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" descr=""/>
          <p:cNvPicPr/>
          <p:nvPr/>
        </p:nvPicPr>
        <p:blipFill>
          <a:blip r:embed="rId1"/>
          <a:stretch/>
        </p:blipFill>
        <p:spPr>
          <a:xfrm>
            <a:off x="1620000" y="1404000"/>
            <a:ext cx="6665760" cy="3724920"/>
          </a:xfrm>
          <a:prstGeom prst="rect">
            <a:avLst/>
          </a:prstGeom>
          <a:ln w="0">
            <a:noFill/>
          </a:ln>
          <a:effectLst>
            <a:outerShdw blurRad="0" dir="2700000" dist="101823" rotWithShape="0">
              <a:srgbClr val="d0d0d0"/>
            </a:outerShdw>
          </a:effectLst>
        </p:spPr>
      </p:pic>
      <p:sp>
        <p:nvSpPr>
          <p:cNvPr id="202" name="PlaceHolder 8"/>
          <p:cNvSpPr/>
          <p:nvPr/>
        </p:nvSpPr>
        <p:spPr>
          <a:xfrm>
            <a:off x="360000" y="226080"/>
            <a:ext cx="9353160" cy="71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7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CPU (</a:t>
            </a:r>
            <a:r>
              <a:rPr b="0" lang="en-US" sz="2700" spc="-1" strike="noStrike">
                <a:solidFill>
                  <a:srgbClr val="ffffff"/>
                </a:solidFill>
                <a:latin typeface="Roboto"/>
                <a:ea typeface="DejaVu Sans"/>
              </a:rPr>
              <a:t>Central Processing Unit): Trends</a:t>
            </a:r>
            <a:endParaRPr b="0" lang="fr-CH" sz="2700" spc="-1" strike="noStrike">
              <a:latin typeface="Arial"/>
            </a:endParaRPr>
          </a:p>
        </p:txBody>
      </p:sp>
      <p:pic>
        <p:nvPicPr>
          <p:cNvPr id="203" name="" descr=""/>
          <p:cNvPicPr/>
          <p:nvPr/>
        </p:nvPicPr>
        <p:blipFill>
          <a:blip r:embed="rId2"/>
          <a:stretch/>
        </p:blipFill>
        <p:spPr>
          <a:xfrm>
            <a:off x="8460360" y="124560"/>
            <a:ext cx="1463040" cy="973800"/>
          </a:xfrm>
          <a:prstGeom prst="rect">
            <a:avLst/>
          </a:prstGeom>
          <a:ln w="108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PlaceHolder 9"/>
          <p:cNvSpPr/>
          <p:nvPr/>
        </p:nvSpPr>
        <p:spPr>
          <a:xfrm>
            <a:off x="360000" y="226080"/>
            <a:ext cx="9353160" cy="71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7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CPU (</a:t>
            </a:r>
            <a:r>
              <a:rPr b="0" lang="en-US" sz="2700" spc="-1" strike="noStrike">
                <a:solidFill>
                  <a:srgbClr val="ffffff"/>
                </a:solidFill>
                <a:latin typeface="Roboto"/>
                <a:ea typeface="DejaVu Sans"/>
              </a:rPr>
              <a:t>Central Processing Unit): Trends</a:t>
            </a:r>
            <a:endParaRPr b="0" lang="fr-CH" sz="2700" spc="-1" strike="noStrike">
              <a:latin typeface="Arial"/>
            </a:endParaRPr>
          </a:p>
        </p:txBody>
      </p:sp>
      <p:pic>
        <p:nvPicPr>
          <p:cNvPr id="205" name="" descr=""/>
          <p:cNvPicPr/>
          <p:nvPr/>
        </p:nvPicPr>
        <p:blipFill>
          <a:blip r:embed="rId1"/>
          <a:stretch/>
        </p:blipFill>
        <p:spPr>
          <a:xfrm>
            <a:off x="8460360" y="124560"/>
            <a:ext cx="1463040" cy="973800"/>
          </a:xfrm>
          <a:prstGeom prst="rect">
            <a:avLst/>
          </a:prstGeom>
          <a:ln w="10800">
            <a:noFill/>
          </a:ln>
        </p:spPr>
      </p:pic>
      <p:pic>
        <p:nvPicPr>
          <p:cNvPr id="206" name="" descr=""/>
          <p:cNvPicPr/>
          <p:nvPr/>
        </p:nvPicPr>
        <p:blipFill>
          <a:blip r:embed="rId2"/>
          <a:stretch/>
        </p:blipFill>
        <p:spPr>
          <a:xfrm>
            <a:off x="1702080" y="1244880"/>
            <a:ext cx="6397200" cy="3751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PlaceHolder 1"/>
          <p:cNvSpPr>
            <a:spLocks noGrp="1"/>
          </p:cNvSpPr>
          <p:nvPr>
            <p:ph type="title"/>
          </p:nvPr>
        </p:nvSpPr>
        <p:spPr>
          <a:xfrm>
            <a:off x="360000" y="225720"/>
            <a:ext cx="9353160" cy="712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700" spc="-1" strike="noStrike">
                <a:solidFill>
                  <a:srgbClr val="ffffff"/>
                </a:solidFill>
                <a:latin typeface="Source Sans Pro Black"/>
              </a:rPr>
              <a:t>GPU (</a:t>
            </a:r>
            <a:r>
              <a:rPr b="0" lang="en-US" sz="2700" spc="-1" strike="noStrike">
                <a:solidFill>
                  <a:srgbClr val="ffffff"/>
                </a:solidFill>
                <a:latin typeface="Roboto"/>
              </a:rPr>
              <a:t>Graphics Processing Unit) </a:t>
            </a:r>
            <a:endParaRPr b="0" lang="fr-CH" sz="2700" spc="-1" strike="noStrike">
              <a:latin typeface="Arial"/>
            </a:endParaRPr>
          </a:p>
        </p:txBody>
      </p:sp>
      <p:pic>
        <p:nvPicPr>
          <p:cNvPr id="208" name="" descr=""/>
          <p:cNvPicPr/>
          <p:nvPr/>
        </p:nvPicPr>
        <p:blipFill>
          <a:blip r:embed="rId1"/>
          <a:stretch/>
        </p:blipFill>
        <p:spPr>
          <a:xfrm>
            <a:off x="8280000" y="54000"/>
            <a:ext cx="1690560" cy="1093680"/>
          </a:xfrm>
          <a:prstGeom prst="rect">
            <a:avLst/>
          </a:prstGeom>
          <a:ln w="10800">
            <a:noFill/>
          </a:ln>
        </p:spPr>
      </p:pic>
      <p:pic>
        <p:nvPicPr>
          <p:cNvPr id="209" name="Picture 10" descr="A circuit board&#10;&#10;Description automatically generated">
            <a:hlinkClick r:id="rId2"/>
          </p:cNvPr>
          <p:cNvPicPr/>
          <p:nvPr/>
        </p:nvPicPr>
        <p:blipFill>
          <a:blip r:embed="rId3"/>
          <a:stretch/>
        </p:blipFill>
        <p:spPr>
          <a:xfrm>
            <a:off x="288000" y="2232360"/>
            <a:ext cx="3629160" cy="2162160"/>
          </a:xfrm>
          <a:prstGeom prst="rect">
            <a:avLst/>
          </a:prstGeom>
          <a:ln w="0">
            <a:noFill/>
          </a:ln>
          <a:effectLst>
            <a:outerShdw algn="tl" blurRad="291960" dir="2700000" dist="138479" rotWithShape="0">
              <a:srgbClr val="333333">
                <a:alpha val="65000"/>
              </a:srgbClr>
            </a:outerShdw>
          </a:effectLst>
        </p:spPr>
      </p:pic>
      <p:sp>
        <p:nvSpPr>
          <p:cNvPr id="210" name="PlaceHolder 11"/>
          <p:cNvSpPr/>
          <p:nvPr/>
        </p:nvSpPr>
        <p:spPr>
          <a:xfrm>
            <a:off x="4500000" y="2412000"/>
            <a:ext cx="5033520" cy="179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 fontScale="91000"/>
          </a:bodyPr>
          <a:p>
            <a:pPr algn="just"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2c3e50"/>
                </a:solidFill>
                <a:latin typeface="Times New Roman"/>
                <a:ea typeface="DejaVu Sans"/>
              </a:rPr>
              <a:t>A </a:t>
            </a:r>
            <a:r>
              <a:rPr b="1" lang="en-US" sz="1600" spc="-1" strike="noStrike">
                <a:solidFill>
                  <a:srgbClr val="2c3e50"/>
                </a:solidFill>
                <a:latin typeface="Times New Roman"/>
                <a:ea typeface="DejaVu Sans"/>
              </a:rPr>
              <a:t>GPU</a:t>
            </a:r>
            <a:r>
              <a:rPr b="0" lang="en-US" sz="1600" spc="-1" strike="noStrike">
                <a:solidFill>
                  <a:srgbClr val="2c3e50"/>
                </a:solidFill>
                <a:latin typeface="Times New Roman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c3e50"/>
                </a:solidFill>
                <a:latin typeface="Times New Roman"/>
                <a:ea typeface="Microsoft YaHei"/>
              </a:rPr>
              <a:t>is uses to </a:t>
            </a:r>
            <a:r>
              <a:rPr b="1" lang="en-US" sz="1600" spc="-1" strike="noStrike">
                <a:solidFill>
                  <a:srgbClr val="2c3e50"/>
                </a:solidFill>
                <a:latin typeface="Times New Roman"/>
                <a:ea typeface="Microsoft YaHei"/>
              </a:rPr>
              <a:t>speed up the process</a:t>
            </a:r>
            <a:r>
              <a:rPr b="0" lang="en-US" sz="1600" spc="-1" strike="noStrike">
                <a:solidFill>
                  <a:srgbClr val="2c3e50"/>
                </a:solidFill>
                <a:latin typeface="Times New Roman"/>
                <a:ea typeface="Microsoft YaHei"/>
              </a:rPr>
              <a:t> of creating and rendering computer graphics, designed to accelerate graphics and image processing. </a:t>
            </a:r>
            <a:endParaRPr b="0" lang="fr-CH" sz="1600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</a:pPr>
            <a:endParaRPr b="0" lang="fr-CH" sz="1600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2c3e50"/>
                </a:solidFill>
                <a:latin typeface="Times New Roman"/>
                <a:ea typeface="Microsoft YaHei"/>
              </a:rPr>
              <a:t>It is the most important hardware. </a:t>
            </a:r>
            <a:endParaRPr b="0" lang="fr-CH" sz="1600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</a:pPr>
            <a:endParaRPr b="0" lang="fr-CH" sz="1600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2c3e50"/>
                </a:solidFill>
                <a:latin typeface="Times New Roman"/>
                <a:ea typeface="Microsoft YaHei"/>
              </a:rPr>
              <a:t>But have later been used for </a:t>
            </a:r>
            <a:r>
              <a:rPr b="1" i="1" lang="en-US" sz="1600" spc="-1" strike="noStrike">
                <a:solidFill>
                  <a:srgbClr val="2c3e50"/>
                </a:solidFill>
                <a:latin typeface="Times New Roman"/>
                <a:ea typeface="Microsoft YaHei"/>
              </a:rPr>
              <a:t>non-graphic calculations</a:t>
            </a:r>
            <a:r>
              <a:rPr b="0" lang="en-US" sz="1600" spc="-1" strike="noStrike">
                <a:solidFill>
                  <a:srgbClr val="2c3e50"/>
                </a:solidFill>
                <a:latin typeface="Times New Roman"/>
                <a:ea typeface="Microsoft YaHei"/>
              </a:rPr>
              <a:t> involving embarrassingly parallel problems due to their parallel structure.</a:t>
            </a:r>
            <a:r>
              <a:rPr b="0" lang="en-US" sz="1400" spc="-1" strike="noStrike">
                <a:solidFill>
                  <a:srgbClr val="2c3e50"/>
                </a:solidFill>
                <a:latin typeface="Times New Roman"/>
                <a:ea typeface="Microsoft YaHei"/>
              </a:rPr>
              <a:t> </a:t>
            </a:r>
            <a:endParaRPr b="0" lang="fr-CH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fr-CH" sz="1400" spc="-1" strike="noStrike">
              <a:latin typeface="Arial"/>
            </a:endParaRPr>
          </a:p>
          <a:p>
            <a:pPr algn="just">
              <a:lnSpc>
                <a:spcPct val="100000"/>
              </a:lnSpc>
              <a:spcAft>
                <a:spcPts val="1057"/>
              </a:spcAft>
              <a:buNone/>
            </a:pPr>
            <a:endParaRPr b="0" lang="fr-CH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1379</TotalTime>
  <Application>LibreOffice/7.3.3.2$Windows_X86_64 LibreOffice_project/d1d0ea68f081ee2800a922cac8f79445e4603348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2023-07-07T10:09:38Z</dcterms:created>
  <dc:creator/>
  <dc:description/>
  <dc:language>fr-FR</dc:language>
  <cp:lastModifiedBy/>
  <dcterms:modified xsi:type="dcterms:W3CDTF">2023-09-04T15:04:05Z</dcterms:modified>
  <cp:revision>211</cp:revision>
  <dc:subject/>
  <dc:title>Midnightblue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/>
</file>